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63" r:id="rId5"/>
    <p:sldId id="259" r:id="rId6"/>
    <p:sldId id="260" r:id="rId7"/>
    <p:sldId id="261" r:id="rId8"/>
    <p:sldId id="262" r:id="rId9"/>
    <p:sldId id="264" r:id="rId10"/>
    <p:sldId id="268" r:id="rId11"/>
    <p:sldId id="267" r:id="rId12"/>
    <p:sldId id="266" r:id="rId13"/>
    <p:sldId id="265" r:id="rId14"/>
    <p:sldId id="269" r:id="rId15"/>
    <p:sldId id="270" r:id="rId16"/>
    <p:sldId id="280" r:id="rId17"/>
    <p:sldId id="271" r:id="rId18"/>
    <p:sldId id="272" r:id="rId19"/>
    <p:sldId id="281" r:id="rId20"/>
    <p:sldId id="273" r:id="rId21"/>
    <p:sldId id="274" r:id="rId22"/>
    <p:sldId id="275" r:id="rId23"/>
    <p:sldId id="288" r:id="rId24"/>
    <p:sldId id="286" r:id="rId25"/>
    <p:sldId id="289" r:id="rId26"/>
    <p:sldId id="284" r:id="rId27"/>
    <p:sldId id="285" r:id="rId28"/>
    <p:sldId id="290" r:id="rId29"/>
    <p:sldId id="319" r:id="rId30"/>
    <p:sldId id="276" r:id="rId31"/>
    <p:sldId id="277" r:id="rId32"/>
    <p:sldId id="295" r:id="rId33"/>
    <p:sldId id="296" r:id="rId34"/>
    <p:sldId id="297" r:id="rId35"/>
    <p:sldId id="298" r:id="rId36"/>
    <p:sldId id="299" r:id="rId37"/>
    <p:sldId id="301" r:id="rId38"/>
    <p:sldId id="302" r:id="rId39"/>
    <p:sldId id="303" r:id="rId40"/>
    <p:sldId id="304" r:id="rId41"/>
    <p:sldId id="305" r:id="rId42"/>
    <p:sldId id="278" r:id="rId43"/>
    <p:sldId id="294" r:id="rId44"/>
    <p:sldId id="279" r:id="rId45"/>
    <p:sldId id="283" r:id="rId46"/>
    <p:sldId id="306" r:id="rId47"/>
    <p:sldId id="307" r:id="rId48"/>
    <p:sldId id="308" r:id="rId49"/>
    <p:sldId id="309" r:id="rId50"/>
    <p:sldId id="311" r:id="rId51"/>
    <p:sldId id="312" r:id="rId52"/>
    <p:sldId id="313" r:id="rId53"/>
    <p:sldId id="314" r:id="rId54"/>
    <p:sldId id="315" r:id="rId55"/>
    <p:sldId id="316" r:id="rId56"/>
    <p:sldId id="318" r:id="rId57"/>
    <p:sldId id="310" r:id="rId58"/>
    <p:sldId id="317"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FF6"/>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50" autoAdjust="0"/>
    <p:restoredTop sz="94660"/>
  </p:normalViewPr>
  <p:slideViewPr>
    <p:cSldViewPr>
      <p:cViewPr varScale="1">
        <p:scale>
          <a:sx n="94" d="100"/>
          <a:sy n="94" d="100"/>
        </p:scale>
        <p:origin x="96"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5DCD6-55FB-4C21-B1A0-C6EAF11FB6DD}" type="datetimeFigureOut">
              <a:rPr lang="en-US" smtClean="0"/>
              <a:t>11/7/2018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3D8D7-9C11-4A43-9CE6-F012C7D399D6}" type="slidenum">
              <a:rPr lang="en-US" smtClean="0"/>
              <a:t>‹#›</a:t>
            </a:fld>
            <a:endParaRPr lang="en-US"/>
          </a:p>
        </p:txBody>
      </p:sp>
    </p:spTree>
    <p:extLst>
      <p:ext uri="{BB962C8B-B14F-4D97-AF65-F5344CB8AC3E}">
        <p14:creationId xmlns:p14="http://schemas.microsoft.com/office/powerpoint/2010/main" val="398980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F4C139-24DE-4C85-A987-1F10F854BE84}" type="slidenum">
              <a:rPr lang="en-US" altLang="en-US" smtClean="0"/>
              <a:pPr>
                <a:spcBef>
                  <a:spcPct val="0"/>
                </a:spcBef>
              </a:pPr>
              <a:t>9</a:t>
            </a:fld>
            <a:endParaRPr lang="en-US" altLang="en-US" smtClean="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870738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1DD767-C3CB-4FAB-8599-232B01E4DD89}" type="slidenum">
              <a:rPr lang="en-US" altLang="en-US" smtClean="0"/>
              <a:pPr>
                <a:spcBef>
                  <a:spcPct val="0"/>
                </a:spcBef>
              </a:pPr>
              <a:t>11</a:t>
            </a:fld>
            <a:endParaRPr lang="en-US" altLang="en-US"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118690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9595E0-F8B6-41CA-A358-23079E3CA374}" type="slidenum">
              <a:rPr lang="en-US" altLang="en-US" smtClean="0"/>
              <a:pPr>
                <a:spcBef>
                  <a:spcPct val="0"/>
                </a:spcBef>
              </a:pPr>
              <a:t>18</a:t>
            </a:fld>
            <a:endParaRPr lang="en-US" alt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88243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30275">
              <a:spcBef>
                <a:spcPct val="30000"/>
              </a:spcBef>
              <a:defRPr sz="1200">
                <a:solidFill>
                  <a:schemeClr val="tx1"/>
                </a:solidFill>
                <a:latin typeface="Arial" panose="020B0604020202020204" pitchFamily="34" charset="0"/>
              </a:defRPr>
            </a:lvl1pPr>
            <a:lvl2pPr marL="742950" indent="-285750" defTabSz="930275">
              <a:spcBef>
                <a:spcPct val="30000"/>
              </a:spcBef>
              <a:defRPr sz="1200">
                <a:solidFill>
                  <a:schemeClr val="tx1"/>
                </a:solidFill>
                <a:latin typeface="Arial" panose="020B0604020202020204" pitchFamily="34" charset="0"/>
              </a:defRPr>
            </a:lvl2pPr>
            <a:lvl3pPr marL="1143000" indent="-228600" defTabSz="930275">
              <a:spcBef>
                <a:spcPct val="30000"/>
              </a:spcBef>
              <a:defRPr sz="1200">
                <a:solidFill>
                  <a:schemeClr val="tx1"/>
                </a:solidFill>
                <a:latin typeface="Arial" panose="020B0604020202020204" pitchFamily="34" charset="0"/>
              </a:defRPr>
            </a:lvl3pPr>
            <a:lvl4pPr marL="1600200" indent="-228600" defTabSz="930275">
              <a:spcBef>
                <a:spcPct val="30000"/>
              </a:spcBef>
              <a:defRPr sz="1200">
                <a:solidFill>
                  <a:schemeClr val="tx1"/>
                </a:solidFill>
                <a:latin typeface="Arial" panose="020B0604020202020204" pitchFamily="34" charset="0"/>
              </a:defRPr>
            </a:lvl4pPr>
            <a:lvl5pPr marL="2057400" indent="-228600" defTabSz="930275">
              <a:spcBef>
                <a:spcPct val="30000"/>
              </a:spcBef>
              <a:defRPr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47D672-33A7-4EDE-846D-6CBA20BE68BD}" type="slidenum">
              <a:rPr lang="en-US" altLang="en-US" smtClean="0"/>
              <a:pPr>
                <a:spcBef>
                  <a:spcPct val="0"/>
                </a:spcBef>
              </a:pPr>
              <a:t>46</a:t>
            </a:fld>
            <a:endParaRPr lang="en-US" altLang="en-US"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63162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16D401E-AD0C-4140-A8F7-EFBB81516CDD}" type="datetimeFigureOut">
              <a:rPr lang="en-US"/>
              <a:pPr>
                <a:defRPr/>
              </a:pPr>
              <a:t>11/7/2018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1ECFEE-F1C2-40FA-BFBD-29CB72538F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C076D0-62C4-488D-9890-3E3EECD324B7}" type="datetimeFigureOut">
              <a:rPr lang="en-US"/>
              <a:pPr>
                <a:defRPr/>
              </a:pPr>
              <a:t>11/7/2018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F95C61-583A-4D1A-BB73-C8EA4A5C758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DBCF41-9561-4D8F-811C-55D799A60E32}" type="datetimeFigureOut">
              <a:rPr lang="en-US"/>
              <a:pPr>
                <a:defRPr/>
              </a:pPr>
              <a:t>11/7/2018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6F175-1367-491C-930A-30DF11B27EC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4138" y="685800"/>
            <a:ext cx="8229600" cy="639763"/>
          </a:xfrm>
        </p:spPr>
        <p:txBody>
          <a:bodyPr/>
          <a:lstStyle/>
          <a:p>
            <a:r>
              <a:rPr lang="en-US"/>
              <a:t>Click to edit Master title style</a:t>
            </a:r>
          </a:p>
        </p:txBody>
      </p:sp>
      <p:sp>
        <p:nvSpPr>
          <p:cNvPr id="3" name="Table Placeholder 2"/>
          <p:cNvSpPr>
            <a:spLocks noGrp="1"/>
          </p:cNvSpPr>
          <p:nvPr>
            <p:ph type="tbl" idx="1"/>
          </p:nvPr>
        </p:nvSpPr>
        <p:spPr>
          <a:xfrm>
            <a:off x="76200" y="1341438"/>
            <a:ext cx="8229600" cy="5059362"/>
          </a:xfrm>
        </p:spPr>
        <p:txBody>
          <a:bodyPr/>
          <a:lstStyle/>
          <a:p>
            <a:pPr lvl="0"/>
            <a:endParaRPr lang="en-US" noProof="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E1A2DAF-2A7A-49A8-80D2-7754FB90A729}" type="slidenum">
              <a:rPr lang="en-US" altLang="en-US"/>
              <a:pPr>
                <a:defRPr/>
              </a:pPr>
              <a:t>‹#›</a:t>
            </a:fld>
            <a:endParaRPr lang="en-US" altLang="en-US"/>
          </a:p>
        </p:txBody>
      </p:sp>
    </p:spTree>
    <p:extLst>
      <p:ext uri="{BB962C8B-B14F-4D97-AF65-F5344CB8AC3E}">
        <p14:creationId xmlns:p14="http://schemas.microsoft.com/office/powerpoint/2010/main" val="418805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779DC5-EBBC-4AC9-8762-F222A0E500F1}" type="datetimeFigureOut">
              <a:rPr lang="en-US"/>
              <a:pPr>
                <a:defRPr/>
              </a:pPr>
              <a:t>11/7/2018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140BCA-8852-4BE7-AFCA-35BAD4A086A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1FD8D0-F22F-44C3-A3B0-881C9FBD1D9B}" type="datetimeFigureOut">
              <a:rPr lang="en-US"/>
              <a:pPr>
                <a:defRPr/>
              </a:pPr>
              <a:t>11/7/2018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1D33A7-EABB-40B1-9E39-37088034E34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2D1934C-14A9-4074-9673-C7BAAF812EA2}" type="datetimeFigureOut">
              <a:rPr lang="en-US"/>
              <a:pPr>
                <a:defRPr/>
              </a:pPr>
              <a:t>11/7/2018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CAE959-05F8-4E3C-9E8F-92FA5C360F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28800" y="2209800"/>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334000" y="2209800"/>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65D2A1A-A63D-418A-A9C8-1DCD8DA1E48D}" type="datetimeFigureOut">
              <a:rPr lang="en-US"/>
              <a:pPr>
                <a:defRPr/>
              </a:pPr>
              <a:t>11/7/2018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0C3AF-DB96-464C-B900-E78B2AF6417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B38F2DE-6FA5-4984-9F1D-41C9E12416F9}" type="datetimeFigureOut">
              <a:rPr lang="en-US"/>
              <a:pPr>
                <a:defRPr/>
              </a:pPr>
              <a:t>11/7/2018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534F25-4793-4C79-8EB3-717D8C10E34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F3EE3E-9653-47ED-9FBC-D98DA190330D}" type="datetimeFigureOut">
              <a:rPr lang="en-US"/>
              <a:pPr>
                <a:defRPr/>
              </a:pPr>
              <a:t>11/7/2018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75394F-BB2F-4407-A296-925CCFE576A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821480-F9FF-4114-AB16-D00A09731916}" type="datetimeFigureOut">
              <a:rPr lang="en-US"/>
              <a:pPr>
                <a:defRPr/>
              </a:pPr>
              <a:t>11/7/2018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5757E0-C99C-4CE5-8F64-AE6A6E2113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4D2045-57DE-4E38-A2F2-6E141B9A9AF1}" type="datetimeFigureOut">
              <a:rPr lang="en-US"/>
              <a:pPr>
                <a:defRPr/>
              </a:pPr>
              <a:t>11/7/2018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F0480F-5AD9-4843-AC64-C40FD61EC3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2746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828800" y="1600200"/>
            <a:ext cx="6858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828800" y="632460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99FB31E-6B3A-4D36-893C-677CA54C9CC1}" type="datetimeFigureOut">
              <a:rPr lang="en-US"/>
              <a:pPr>
                <a:defRPr/>
              </a:pPr>
              <a:t>11/7/2018</a:t>
            </a:fld>
            <a:endParaRPr lang="en-US" dirty="0"/>
          </a:p>
        </p:txBody>
      </p:sp>
      <p:sp>
        <p:nvSpPr>
          <p:cNvPr id="5" name="Footer Placeholder 4"/>
          <p:cNvSpPr>
            <a:spLocks noGrp="1"/>
          </p:cNvSpPr>
          <p:nvPr>
            <p:ph type="ftr" sz="quarter" idx="3"/>
          </p:nvPr>
        </p:nvSpPr>
        <p:spPr>
          <a:xfrm>
            <a:off x="4038600" y="6324600"/>
            <a:ext cx="2514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934200" y="6324600"/>
            <a:ext cx="1752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24C495E-8916-4CCC-8EF4-6C9FE75D2B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www.clker.com/clipart-9721.html" TargetMode="External"/><Relationship Id="rId5" Type="http://schemas.openxmlformats.org/officeDocument/2006/relationships/image" Target="../media/image27.png"/><Relationship Id="rId4" Type="http://schemas.openxmlformats.org/officeDocument/2006/relationships/hyperlink" Target="http://www.clker.com/clipart-happy-smiling-face.html"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3.png"/><Relationship Id="rId7" Type="http://schemas.openxmlformats.org/officeDocument/2006/relationships/image" Target="../media/image31.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url?sa=i&amp;rct=j&amp;q=carbon+dioxide+covalent+bond&amp;source=images&amp;cd=&amp;cad=rja&amp;docid=2TPSLENoiWvAHM&amp;tbnid=JxQ5qzDFnYOy-M:&amp;ved=0CAUQjRw&amp;url=https://www.boundless.com/chemistry/basic-concepts-of-chemical-bonding/exceptions-to-the-octet-rule/the-incomplete-octet/&amp;ei=ZZYwUs6yNo2ujAL6m4CYDQ&amp;bvm=bv.52109249,d.cGE&amp;psig=AFQjCNHtNEmuPwOTNC8U5DTQF29b1cVFKA&amp;ust=137900228498558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dirty="0" smtClean="0">
                <a:solidFill>
                  <a:schemeClr val="hlink"/>
                </a:solidFill>
              </a:rPr>
              <a:t>Bonding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6858000" cy="1143000"/>
          </a:xfrm>
        </p:spPr>
        <p:txBody>
          <a:bodyPr/>
          <a:lstStyle/>
          <a:p>
            <a:r>
              <a:rPr lang="en-US" dirty="0" smtClean="0"/>
              <a:t>Exception to the Octet Rule</a:t>
            </a:r>
            <a:endParaRPr lang="en-US" dirty="0"/>
          </a:p>
        </p:txBody>
      </p:sp>
      <p:sp>
        <p:nvSpPr>
          <p:cNvPr id="3" name="Content Placeholder 2"/>
          <p:cNvSpPr>
            <a:spLocks noGrp="1"/>
          </p:cNvSpPr>
          <p:nvPr>
            <p:ph idx="1"/>
          </p:nvPr>
        </p:nvSpPr>
        <p:spPr>
          <a:xfrm>
            <a:off x="1828800" y="1004479"/>
            <a:ext cx="7315200" cy="1447800"/>
          </a:xfrm>
        </p:spPr>
        <p:txBody>
          <a:bodyPr>
            <a:normAutofit fontScale="92500" lnSpcReduction="20000"/>
          </a:bodyPr>
          <a:lstStyle/>
          <a:p>
            <a:r>
              <a:rPr lang="en-US" dirty="0" smtClean="0"/>
              <a:t>Atoms have various energy levels.</a:t>
            </a:r>
          </a:p>
          <a:p>
            <a:r>
              <a:rPr lang="en-US" dirty="0" smtClean="0"/>
              <a:t>The top row [H &amp; He] has one level.</a:t>
            </a:r>
          </a:p>
          <a:p>
            <a:r>
              <a:rPr lang="en-US" dirty="0" smtClean="0"/>
              <a:t>The second has 2.</a:t>
            </a:r>
          </a:p>
        </p:txBody>
      </p:sp>
      <p:sp>
        <p:nvSpPr>
          <p:cNvPr id="5" name="Rectangle 4"/>
          <p:cNvSpPr/>
          <p:nvPr/>
        </p:nvSpPr>
        <p:spPr>
          <a:xfrm>
            <a:off x="1828800" y="2417643"/>
            <a:ext cx="4572000" cy="4440357"/>
          </a:xfrm>
          <a:prstGeom prst="rect">
            <a:avLst/>
          </a:prstGeom>
        </p:spPr>
        <p:txBody>
          <a:bodyPr>
            <a:normAutofit fontScale="85000" lnSpcReduction="10000"/>
          </a:bodyPr>
          <a:lstStyle/>
          <a:p>
            <a:pPr marL="342900" lvl="0" indent="-342900" eaLnBrk="0" hangingPunct="0">
              <a:spcBef>
                <a:spcPct val="20000"/>
              </a:spcBef>
              <a:buFont typeface="Arial" charset="0"/>
              <a:buChar char="•"/>
            </a:pPr>
            <a:r>
              <a:rPr lang="en-US" sz="3200" dirty="0">
                <a:solidFill>
                  <a:prstClr val="black"/>
                </a:solidFill>
                <a:latin typeface="Calibri"/>
              </a:rPr>
              <a:t>As you go down in periods, they gain more energy levels [rings].</a:t>
            </a:r>
          </a:p>
          <a:p>
            <a:pPr marL="342900" lvl="0" indent="-342900" eaLnBrk="0" hangingPunct="0">
              <a:spcBef>
                <a:spcPct val="20000"/>
              </a:spcBef>
              <a:buFont typeface="Arial" charset="0"/>
              <a:buChar char="•"/>
            </a:pPr>
            <a:r>
              <a:rPr lang="en-US" sz="3200" dirty="0" smtClean="0">
                <a:solidFill>
                  <a:prstClr val="black"/>
                </a:solidFill>
                <a:latin typeface="Calibri"/>
              </a:rPr>
              <a:t>&amp; there are maximum electrons </a:t>
            </a:r>
            <a:r>
              <a:rPr lang="en-US" sz="3200" dirty="0">
                <a:solidFill>
                  <a:prstClr val="black"/>
                </a:solidFill>
                <a:latin typeface="Calibri"/>
              </a:rPr>
              <a:t>per energy level</a:t>
            </a:r>
            <a:r>
              <a:rPr lang="en-US" sz="3200" dirty="0" smtClean="0">
                <a:solidFill>
                  <a:prstClr val="black"/>
                </a:solidFill>
                <a:latin typeface="Calibri"/>
              </a:rPr>
              <a:t>.</a:t>
            </a:r>
          </a:p>
          <a:p>
            <a:pPr marL="342900" lvl="0" indent="-342900" eaLnBrk="0" hangingPunct="0">
              <a:spcBef>
                <a:spcPct val="20000"/>
              </a:spcBef>
              <a:buFont typeface="Arial" charset="0"/>
              <a:buChar char="•"/>
            </a:pPr>
            <a:r>
              <a:rPr lang="en-US" sz="3200" dirty="0" smtClean="0">
                <a:solidFill>
                  <a:prstClr val="black"/>
                </a:solidFill>
                <a:latin typeface="Calibri"/>
              </a:rPr>
              <a:t>You must keep in mind that </a:t>
            </a:r>
            <a:r>
              <a:rPr lang="en-US" sz="3200" u="sng" dirty="0" smtClean="0">
                <a:solidFill>
                  <a:prstClr val="black"/>
                </a:solidFill>
                <a:latin typeface="Calibri"/>
              </a:rPr>
              <a:t>if an atom has or is left with one energy level [ring] then the maximum number of valence electrons that it can fit in its valence shell is two.</a:t>
            </a:r>
            <a:endParaRPr lang="en-US" sz="3200" u="sng" dirty="0">
              <a:solidFill>
                <a:prstClr val="black"/>
              </a:solidFill>
              <a:latin typeface="Calibri"/>
            </a:endParaRPr>
          </a:p>
          <a:p>
            <a:pPr marL="342900" lvl="0" indent="-342900" eaLnBrk="0" hangingPunct="0">
              <a:spcBef>
                <a:spcPct val="20000"/>
              </a:spcBef>
              <a:buFont typeface="Arial" charset="0"/>
              <a:buChar char="•"/>
            </a:pPr>
            <a:endParaRPr lang="en-US" dirty="0"/>
          </a:p>
        </p:txBody>
      </p:sp>
    </p:spTree>
    <p:extLst>
      <p:ext uri="{BB962C8B-B14F-4D97-AF65-F5344CB8AC3E}">
        <p14:creationId xmlns:p14="http://schemas.microsoft.com/office/powerpoint/2010/main" val="2786243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28800" y="274638"/>
            <a:ext cx="6858000" cy="715962"/>
          </a:xfrm>
        </p:spPr>
        <p:txBody>
          <a:bodyPr/>
          <a:lstStyle/>
          <a:p>
            <a:pPr eaLnBrk="1" hangingPunct="1"/>
            <a:r>
              <a:rPr lang="en-US" altLang="en-US" dirty="0" smtClean="0"/>
              <a:t>Chemical Bonds</a:t>
            </a:r>
            <a:endParaRPr lang="en-US" altLang="en-US" b="0" i="1" dirty="0" smtClean="0"/>
          </a:p>
        </p:txBody>
      </p:sp>
      <p:sp>
        <p:nvSpPr>
          <p:cNvPr id="54275" name="Rectangle 3"/>
          <p:cNvSpPr>
            <a:spLocks noGrp="1" noChangeArrowheads="1"/>
          </p:cNvSpPr>
          <p:nvPr>
            <p:ph idx="1"/>
          </p:nvPr>
        </p:nvSpPr>
        <p:spPr>
          <a:xfrm>
            <a:off x="1838324" y="1143000"/>
            <a:ext cx="7153275" cy="5486400"/>
          </a:xfrm>
        </p:spPr>
        <p:txBody>
          <a:bodyPr>
            <a:normAutofit/>
          </a:bodyPr>
          <a:lstStyle/>
          <a:p>
            <a:pPr eaLnBrk="1" hangingPunct="1"/>
            <a:r>
              <a:rPr lang="en-US" altLang="en-US" u="sng" dirty="0" smtClean="0"/>
              <a:t>Every other element besides H &amp; He will bond with other elements to get to 8 valence electrons.</a:t>
            </a:r>
          </a:p>
          <a:p>
            <a:pPr eaLnBrk="1" hangingPunct="1"/>
            <a:r>
              <a:rPr lang="en-US" altLang="en-US" dirty="0" smtClean="0"/>
              <a:t>Chemical bonds form between groups of atoms because atoms become </a:t>
            </a:r>
            <a:r>
              <a:rPr lang="en-US" altLang="en-US" b="1" dirty="0" smtClean="0">
                <a:solidFill>
                  <a:schemeClr val="bg1"/>
                </a:solidFill>
              </a:rPr>
              <a:t>stable</a:t>
            </a:r>
            <a:r>
              <a:rPr lang="en-US" altLang="en-US" b="1" dirty="0" smtClean="0"/>
              <a:t> </a:t>
            </a:r>
            <a:r>
              <a:rPr lang="en-US" altLang="en-US" dirty="0" smtClean="0"/>
              <a:t>when they have full valence shells.</a:t>
            </a:r>
          </a:p>
          <a:p>
            <a:pPr eaLnBrk="1" hangingPunct="1"/>
            <a:r>
              <a:rPr lang="en-US" altLang="en-US" dirty="0" smtClean="0"/>
              <a:t>All the unique substances we see in the universe are due to the fact that different results happen when different elements are involved.</a:t>
            </a:r>
          </a:p>
        </p:txBody>
      </p:sp>
    </p:spTree>
    <p:extLst>
      <p:ext uri="{BB962C8B-B14F-4D97-AF65-F5344CB8AC3E}">
        <p14:creationId xmlns:p14="http://schemas.microsoft.com/office/powerpoint/2010/main" val="1870184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3" descr="CH06_02"/>
          <p:cNvPicPr>
            <a:picLocks noChangeAspect="1" noChangeArrowheads="1"/>
          </p:cNvPicPr>
          <p:nvPr/>
        </p:nvPicPr>
        <p:blipFill>
          <a:blip r:embed="rId2">
            <a:extLst>
              <a:ext uri="{28A0092B-C50C-407E-A947-70E740481C1C}">
                <a14:useLocalDpi xmlns:a14="http://schemas.microsoft.com/office/drawing/2010/main" val="0"/>
              </a:ext>
            </a:extLst>
          </a:blip>
          <a:srcRect t="8537"/>
          <a:stretch>
            <a:fillRect/>
          </a:stretch>
        </p:blipFill>
        <p:spPr bwMode="auto">
          <a:xfrm>
            <a:off x="0" y="10668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2"/>
          <p:cNvSpPr>
            <a:spLocks noGrp="1" noChangeArrowheads="1"/>
          </p:cNvSpPr>
          <p:nvPr>
            <p:ph type="title"/>
          </p:nvPr>
        </p:nvSpPr>
        <p:spPr>
          <a:xfrm>
            <a:off x="1752600" y="284604"/>
            <a:ext cx="6934200" cy="705996"/>
          </a:xfrm>
        </p:spPr>
        <p:txBody>
          <a:bodyPr/>
          <a:lstStyle/>
          <a:p>
            <a:pPr eaLnBrk="1" hangingPunct="1"/>
            <a:r>
              <a:rPr lang="en-US" altLang="en-US" sz="3600" dirty="0" smtClean="0"/>
              <a:t>Valence electrons: Do the Bonding </a:t>
            </a:r>
          </a:p>
        </p:txBody>
      </p:sp>
      <p:pic>
        <p:nvPicPr>
          <p:cNvPr id="179249" name="Picture 49" descr="Ground State Electron Configuration of  Chlorine"/>
          <p:cNvPicPr>
            <a:picLocks noChangeAspect="1" noChangeArrowheads="1"/>
          </p:cNvPicPr>
          <p:nvPr/>
        </p:nvPicPr>
        <p:blipFill>
          <a:blip r:embed="rId3">
            <a:extLst>
              <a:ext uri="{28A0092B-C50C-407E-A947-70E740481C1C}">
                <a14:useLocalDpi xmlns:a14="http://schemas.microsoft.com/office/drawing/2010/main" val="0"/>
              </a:ext>
            </a:extLst>
          </a:blip>
          <a:srcRect l="24001" t="24001" r="25281" b="25281"/>
          <a:stretch>
            <a:fillRect/>
          </a:stretch>
        </p:blipFill>
        <p:spPr bwMode="auto">
          <a:xfrm>
            <a:off x="6705600" y="4267200"/>
            <a:ext cx="1449388" cy="144938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9251" name="Picture 51" descr="Ground State Electron Configuration of  Sodium"/>
          <p:cNvPicPr>
            <a:picLocks noChangeAspect="1" noChangeArrowheads="1"/>
          </p:cNvPicPr>
          <p:nvPr/>
        </p:nvPicPr>
        <p:blipFill>
          <a:blip r:embed="rId4">
            <a:extLst>
              <a:ext uri="{28A0092B-C50C-407E-A947-70E740481C1C}">
                <a14:useLocalDpi xmlns:a14="http://schemas.microsoft.com/office/drawing/2010/main" val="0"/>
              </a:ext>
            </a:extLst>
          </a:blip>
          <a:srcRect l="29440" t="24001" r="25281" b="28160"/>
          <a:stretch>
            <a:fillRect/>
          </a:stretch>
        </p:blipFill>
        <p:spPr bwMode="auto">
          <a:xfrm>
            <a:off x="3175" y="4191000"/>
            <a:ext cx="1293813" cy="1366838"/>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9255" name="Picture 55" descr="Ground State Electron Configuration of  Oxygen"/>
          <p:cNvPicPr>
            <a:picLocks noChangeAspect="1" noChangeArrowheads="1"/>
          </p:cNvPicPr>
          <p:nvPr/>
        </p:nvPicPr>
        <p:blipFill>
          <a:blip r:embed="rId5">
            <a:extLst>
              <a:ext uri="{28A0092B-C50C-407E-A947-70E740481C1C}">
                <a14:useLocalDpi xmlns:a14="http://schemas.microsoft.com/office/drawing/2010/main" val="0"/>
              </a:ext>
            </a:extLst>
          </a:blip>
          <a:srcRect l="26559" t="29440" r="28160" b="28160"/>
          <a:stretch>
            <a:fillRect/>
          </a:stretch>
        </p:blipFill>
        <p:spPr bwMode="auto">
          <a:xfrm>
            <a:off x="5635625" y="3279775"/>
            <a:ext cx="1293813" cy="1211263"/>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9256" name="Picture 56" descr="Ground State Electron Configuration of  Hydrogen"/>
          <p:cNvPicPr>
            <a:picLocks noChangeAspect="1" noChangeArrowheads="1"/>
          </p:cNvPicPr>
          <p:nvPr/>
        </p:nvPicPr>
        <p:blipFill>
          <a:blip r:embed="rId6">
            <a:extLst>
              <a:ext uri="{28A0092B-C50C-407E-A947-70E740481C1C}">
                <a14:useLocalDpi xmlns:a14="http://schemas.microsoft.com/office/drawing/2010/main" val="0"/>
              </a:ext>
            </a:extLst>
          </a:blip>
          <a:srcRect l="32001" t="34560" r="33279" b="33279"/>
          <a:stretch>
            <a:fillRect/>
          </a:stretch>
        </p:blipFill>
        <p:spPr bwMode="auto">
          <a:xfrm rot="-1403569">
            <a:off x="95250" y="2330450"/>
            <a:ext cx="992188" cy="919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57" name="Picture 57" descr="Ground State Electron Configuration of  Hydrogen"/>
          <p:cNvPicPr>
            <a:picLocks noChangeAspect="1" noChangeArrowheads="1"/>
          </p:cNvPicPr>
          <p:nvPr/>
        </p:nvPicPr>
        <p:blipFill>
          <a:blip r:embed="rId6">
            <a:extLst>
              <a:ext uri="{28A0092B-C50C-407E-A947-70E740481C1C}">
                <a14:useLocalDpi xmlns:a14="http://schemas.microsoft.com/office/drawing/2010/main" val="0"/>
              </a:ext>
            </a:extLst>
          </a:blip>
          <a:srcRect l="32001" t="34560" r="33279" b="33279"/>
          <a:stretch>
            <a:fillRect/>
          </a:stretch>
        </p:blipFill>
        <p:spPr bwMode="auto">
          <a:xfrm rot="-9792365">
            <a:off x="5715000" y="2206625"/>
            <a:ext cx="992188" cy="919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47" name="Picture 47" descr="Ground State Electron Configuration of  Hydrogen"/>
          <p:cNvPicPr>
            <a:picLocks noChangeAspect="1" noChangeArrowheads="1"/>
          </p:cNvPicPr>
          <p:nvPr/>
        </p:nvPicPr>
        <p:blipFill>
          <a:blip r:embed="rId6">
            <a:extLst>
              <a:ext uri="{28A0092B-C50C-407E-A947-70E740481C1C}">
                <a14:useLocalDpi xmlns:a14="http://schemas.microsoft.com/office/drawing/2010/main" val="0"/>
              </a:ext>
            </a:extLst>
          </a:blip>
          <a:srcRect l="32001" t="34666" r="33333" b="33333"/>
          <a:stretch>
            <a:fillRect/>
          </a:stretch>
        </p:blipFill>
        <p:spPr bwMode="auto">
          <a:xfrm>
            <a:off x="95250" y="2333625"/>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5750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9247"/>
                                        </p:tgtEl>
                                        <p:attrNameLst>
                                          <p:attrName>style.visibility</p:attrName>
                                        </p:attrNameLst>
                                      </p:cBhvr>
                                      <p:to>
                                        <p:strVal val="visible"/>
                                      </p:to>
                                    </p:set>
                                    <p:animEffect transition="in" filter="dissolve">
                                      <p:cBhvr>
                                        <p:cTn id="7" dur="500"/>
                                        <p:tgtEl>
                                          <p:spTgt spid="179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79249"/>
                                        </p:tgtEl>
                                        <p:attrNameLst>
                                          <p:attrName>style.visibility</p:attrName>
                                        </p:attrNameLst>
                                      </p:cBhvr>
                                      <p:to>
                                        <p:strVal val="visible"/>
                                      </p:to>
                                    </p:set>
                                    <p:animEffect transition="in" filter="dissolve">
                                      <p:cBhvr>
                                        <p:cTn id="12" dur="500"/>
                                        <p:tgtEl>
                                          <p:spTgt spid="1792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accel="50000" decel="50000" fill="hold" nodeType="clickEffect">
                                  <p:stCondLst>
                                    <p:cond delay="0"/>
                                  </p:stCondLst>
                                  <p:childTnLst>
                                    <p:animMotion origin="layout" path="M 3.33333E-6 -1.11111E-6 L 0.63541 0.31528 " pathEditMode="relative" rAng="0" ptsTypes="AA">
                                      <p:cBhvr>
                                        <p:cTn id="16" dur="2000" fill="hold"/>
                                        <p:tgtEl>
                                          <p:spTgt spid="179247"/>
                                        </p:tgtEl>
                                        <p:attrNameLst>
                                          <p:attrName>ppt_x</p:attrName>
                                          <p:attrName>ppt_y</p:attrName>
                                        </p:attrNameLst>
                                      </p:cBhvr>
                                      <p:rCtr x="31771" y="1576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179247"/>
                                        </p:tgtEl>
                                      </p:cBhvr>
                                    </p:animEffect>
                                    <p:set>
                                      <p:cBhvr>
                                        <p:cTn id="21" dur="1" fill="hold">
                                          <p:stCondLst>
                                            <p:cond delay="499"/>
                                          </p:stCondLst>
                                        </p:cTn>
                                        <p:tgtEl>
                                          <p:spTgt spid="17924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79251"/>
                                        </p:tgtEl>
                                        <p:attrNameLst>
                                          <p:attrName>style.visibility</p:attrName>
                                        </p:attrNameLst>
                                      </p:cBhvr>
                                      <p:to>
                                        <p:strVal val="visible"/>
                                      </p:to>
                                    </p:set>
                                    <p:animEffect transition="in" filter="dissolve">
                                      <p:cBhvr>
                                        <p:cTn id="26" dur="500"/>
                                        <p:tgtEl>
                                          <p:spTgt spid="1792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path" presetSubtype="0" accel="50000" decel="50000" fill="hold" nodeType="clickEffect">
                                  <p:stCondLst>
                                    <p:cond delay="0"/>
                                  </p:stCondLst>
                                  <p:childTnLst>
                                    <p:animMotion origin="layout" path="M 0.6125 0.01158 L -3.33333E-6 0.01158 " pathEditMode="relative" rAng="0" ptsTypes="AA">
                                      <p:cBhvr>
                                        <p:cTn id="30" dur="2000" spd="-100000" fill="hold"/>
                                        <p:tgtEl>
                                          <p:spTgt spid="179251"/>
                                        </p:tgtEl>
                                        <p:attrNameLst>
                                          <p:attrName>ppt_x</p:attrName>
                                          <p:attrName>ppt_y</p:attrName>
                                        </p:attrNameLst>
                                      </p:cBhvr>
                                      <p:rCtr x="-30625" y="0"/>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7925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179256"/>
                                        </p:tgtEl>
                                        <p:attrNameLst>
                                          <p:attrName>style.visibility</p:attrName>
                                        </p:attrNameLst>
                                      </p:cBhvr>
                                      <p:to>
                                        <p:strVal val="visible"/>
                                      </p:to>
                                    </p:set>
                                    <p:animEffect transition="in" filter="dissolve">
                                      <p:cBhvr>
                                        <p:cTn id="39" dur="500"/>
                                        <p:tgtEl>
                                          <p:spTgt spid="17925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179257"/>
                                        </p:tgtEl>
                                        <p:attrNameLst>
                                          <p:attrName>style.visibility</p:attrName>
                                        </p:attrNameLst>
                                      </p:cBhvr>
                                      <p:to>
                                        <p:strVal val="visible"/>
                                      </p:to>
                                    </p:set>
                                    <p:animEffect transition="in" filter="dissolve">
                                      <p:cBhvr>
                                        <p:cTn id="44" dur="500"/>
                                        <p:tgtEl>
                                          <p:spTgt spid="17925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6" presetClass="path" presetSubtype="0" accel="50000" decel="50000" fill="hold" nodeType="clickEffect">
                                  <p:stCondLst>
                                    <p:cond delay="0"/>
                                  </p:stCondLst>
                                  <p:childTnLst>
                                    <p:animMotion origin="layout" path="M 1.11022E-16 3.33333E-6 L -0.09583 -0.23334 " pathEditMode="relative" rAng="0" ptsTypes="AA">
                                      <p:cBhvr>
                                        <p:cTn id="48" dur="2000" fill="hold"/>
                                        <p:tgtEl>
                                          <p:spTgt spid="179255"/>
                                        </p:tgtEl>
                                        <p:attrNameLst>
                                          <p:attrName>ppt_x</p:attrName>
                                          <p:attrName>ppt_y</p:attrName>
                                        </p:attrNameLst>
                                      </p:cBhvr>
                                      <p:rCtr x="-4792" y="-11667"/>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nodeType="clickEffect">
                                  <p:stCondLst>
                                    <p:cond delay="0"/>
                                  </p:stCondLst>
                                  <p:childTnLst>
                                    <p:animMotion origin="layout" path="M -3.33333E-6 -2.96296E-6 L 0.44375 -0.00671 " pathEditMode="relative" rAng="0" ptsTypes="AA">
                                      <p:cBhvr>
                                        <p:cTn id="52" dur="2000" fill="hold"/>
                                        <p:tgtEl>
                                          <p:spTgt spid="179256"/>
                                        </p:tgtEl>
                                        <p:attrNameLst>
                                          <p:attrName>ppt_x</p:attrName>
                                          <p:attrName>ppt_y</p:attrName>
                                        </p:attrNameLst>
                                      </p:cBhvr>
                                      <p:rCtr x="22187" y="-347"/>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xit" presetSubtype="0" fill="hold" nodeType="clickEffect">
                                  <p:stCondLst>
                                    <p:cond delay="0"/>
                                  </p:stCondLst>
                                  <p:childTnLst>
                                    <p:animEffect transition="out" filter="fade">
                                      <p:cBhvr>
                                        <p:cTn id="56" dur="500"/>
                                        <p:tgtEl>
                                          <p:spTgt spid="40962"/>
                                        </p:tgtEl>
                                      </p:cBhvr>
                                    </p:animEffect>
                                    <p:set>
                                      <p:cBhvr>
                                        <p:cTn id="57" dur="1" fill="hold">
                                          <p:stCondLst>
                                            <p:cond delay="499"/>
                                          </p:stCondLst>
                                        </p:cTn>
                                        <p:tgtEl>
                                          <p:spTgt spid="40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0" y="274638"/>
            <a:ext cx="6858000" cy="563562"/>
          </a:xfrm>
        </p:spPr>
        <p:txBody>
          <a:bodyPr/>
          <a:lstStyle/>
          <a:p>
            <a:r>
              <a:rPr lang="en-US" altLang="en-US" dirty="0" smtClean="0"/>
              <a:t>Types of Chemical Bonds </a:t>
            </a:r>
          </a:p>
        </p:txBody>
      </p:sp>
      <p:sp>
        <p:nvSpPr>
          <p:cNvPr id="51203" name="Content Placeholder 2"/>
          <p:cNvSpPr>
            <a:spLocks noGrp="1"/>
          </p:cNvSpPr>
          <p:nvPr>
            <p:ph idx="1"/>
          </p:nvPr>
        </p:nvSpPr>
        <p:spPr>
          <a:xfrm>
            <a:off x="1828800" y="838200"/>
            <a:ext cx="7086600" cy="6019800"/>
          </a:xfrm>
        </p:spPr>
        <p:txBody>
          <a:bodyPr>
            <a:normAutofit/>
          </a:bodyPr>
          <a:lstStyle/>
          <a:p>
            <a:pPr eaLnBrk="1" hangingPunct="1"/>
            <a:r>
              <a:rPr lang="en-US" altLang="en-US" sz="2800" u="sng" dirty="0" smtClean="0"/>
              <a:t>There are two main ways atoms achieve eight valence electrons</a:t>
            </a:r>
            <a:r>
              <a:rPr lang="en-US" altLang="en-US" sz="2800" dirty="0" smtClean="0"/>
              <a:t>.</a:t>
            </a:r>
          </a:p>
          <a:p>
            <a:pPr eaLnBrk="1" hangingPunct="1"/>
            <a:r>
              <a:rPr lang="en-US" altLang="en-US" sz="2800" u="sng" dirty="0" smtClean="0"/>
              <a:t>Atoms </a:t>
            </a:r>
            <a:r>
              <a:rPr lang="en-US" altLang="en-US" sz="2800" u="sng" dirty="0"/>
              <a:t>can swap valence electrons or share </a:t>
            </a:r>
            <a:r>
              <a:rPr lang="en-US" altLang="en-US" sz="2800" u="sng" dirty="0" smtClean="0"/>
              <a:t>them.</a:t>
            </a:r>
            <a:endParaRPr lang="en-US" altLang="en-US" sz="2800" dirty="0" smtClean="0"/>
          </a:p>
          <a:p>
            <a:pPr eaLnBrk="1" hangingPunct="1"/>
            <a:r>
              <a:rPr lang="en-US" altLang="en-US" sz="2800" dirty="0" smtClean="0"/>
              <a:t>Therefore, there are </a:t>
            </a:r>
            <a:r>
              <a:rPr lang="en-US" altLang="en-US" sz="2800" b="1" dirty="0" smtClean="0"/>
              <a:t>two types of bonds </a:t>
            </a:r>
            <a:r>
              <a:rPr lang="en-US" altLang="en-US" sz="2800" dirty="0" smtClean="0"/>
              <a:t>that you need to know.</a:t>
            </a:r>
          </a:p>
          <a:p>
            <a:pPr eaLnBrk="1" hangingPunct="1"/>
            <a:r>
              <a:rPr lang="en-US" altLang="en-US" b="1" u="sng" dirty="0" smtClean="0">
                <a:solidFill>
                  <a:schemeClr val="bg1"/>
                </a:solidFill>
              </a:rPr>
              <a:t>Ionic bonds </a:t>
            </a:r>
            <a:r>
              <a:rPr lang="en-US" altLang="en-US" b="1" u="sng" dirty="0" smtClean="0"/>
              <a:t>= When metals and non-metals SWAP electrons creating ions of opposite charge that attract.</a:t>
            </a:r>
          </a:p>
          <a:p>
            <a:pPr eaLnBrk="1" hangingPunct="1"/>
            <a:r>
              <a:rPr lang="en-US" altLang="en-US" b="1" u="sng" dirty="0" smtClean="0">
                <a:solidFill>
                  <a:schemeClr val="bg1"/>
                </a:solidFill>
              </a:rPr>
              <a:t>Covalent bonds </a:t>
            </a:r>
            <a:r>
              <a:rPr lang="en-US" altLang="en-US" b="1" u="sng" dirty="0" smtClean="0"/>
              <a:t>= When atoms SHARE electrons to create molecules. </a:t>
            </a:r>
          </a:p>
          <a:p>
            <a:endParaRPr lang="en-US" altLang="en-US" sz="3600" dirty="0" smtClean="0"/>
          </a:p>
        </p:txBody>
      </p:sp>
    </p:spTree>
    <p:extLst>
      <p:ext uri="{BB962C8B-B14F-4D97-AF65-F5344CB8AC3E}">
        <p14:creationId xmlns:p14="http://schemas.microsoft.com/office/powerpoint/2010/main" val="1396196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6858000" cy="715962"/>
          </a:xfrm>
        </p:spPr>
        <p:txBody>
          <a:bodyPr/>
          <a:lstStyle/>
          <a:p>
            <a:r>
              <a:rPr lang="en-US" dirty="0" smtClean="0"/>
              <a:t>Types of Combinations</a:t>
            </a:r>
            <a:endParaRPr lang="en-US" dirty="0"/>
          </a:p>
        </p:txBody>
      </p:sp>
      <p:sp>
        <p:nvSpPr>
          <p:cNvPr id="3" name="Content Placeholder 2"/>
          <p:cNvSpPr>
            <a:spLocks noGrp="1"/>
          </p:cNvSpPr>
          <p:nvPr>
            <p:ph idx="1"/>
          </p:nvPr>
        </p:nvSpPr>
        <p:spPr>
          <a:xfrm>
            <a:off x="1828800" y="990600"/>
            <a:ext cx="7086600" cy="5715000"/>
          </a:xfrm>
        </p:spPr>
        <p:txBody>
          <a:bodyPr>
            <a:normAutofit fontScale="92500" lnSpcReduction="20000"/>
          </a:bodyPr>
          <a:lstStyle/>
          <a:p>
            <a:pPr eaLnBrk="1" hangingPunct="1"/>
            <a:r>
              <a:rPr lang="en-US" altLang="en-US" dirty="0" smtClean="0"/>
              <a:t>Atoms can combine with atoms of the same element or different elements.</a:t>
            </a:r>
          </a:p>
          <a:p>
            <a:pPr eaLnBrk="1" hangingPunct="1"/>
            <a:r>
              <a:rPr lang="en-US" altLang="en-US" dirty="0" smtClean="0"/>
              <a:t>When atoms of the same element bond they always covalently bond and form what’s known as a molecule.</a:t>
            </a:r>
          </a:p>
          <a:p>
            <a:pPr eaLnBrk="1" hangingPunct="1"/>
            <a:r>
              <a:rPr lang="en-US" altLang="en-US" dirty="0" smtClean="0"/>
              <a:t>More specifically, </a:t>
            </a:r>
            <a:r>
              <a:rPr lang="en-US" altLang="en-US" u="sng" dirty="0" smtClean="0"/>
              <a:t>a </a:t>
            </a:r>
            <a:r>
              <a:rPr lang="en-US" altLang="en-US" b="1" u="sng" dirty="0" smtClean="0">
                <a:solidFill>
                  <a:schemeClr val="bg1"/>
                </a:solidFill>
              </a:rPr>
              <a:t>molecule</a:t>
            </a:r>
            <a:r>
              <a:rPr lang="en-US" altLang="en-US" u="sng" dirty="0" smtClean="0"/>
              <a:t> is two or more atoms, </a:t>
            </a:r>
            <a:r>
              <a:rPr lang="en-US" altLang="en-US" i="1" u="sng" dirty="0" smtClean="0"/>
              <a:t>the same OR different</a:t>
            </a:r>
            <a:r>
              <a:rPr lang="en-US" altLang="en-US" u="sng" dirty="0" smtClean="0"/>
              <a:t>, covalently bonded together.</a:t>
            </a:r>
          </a:p>
          <a:p>
            <a:pPr eaLnBrk="1" hangingPunct="1"/>
            <a:r>
              <a:rPr lang="en-US" altLang="en-US" dirty="0" smtClean="0"/>
              <a:t>When </a:t>
            </a:r>
            <a:r>
              <a:rPr lang="en-US" altLang="en-US" dirty="0"/>
              <a:t>atoms of different elements combine, a compound forms. </a:t>
            </a:r>
          </a:p>
          <a:p>
            <a:pPr eaLnBrk="1" hangingPunct="1"/>
            <a:r>
              <a:rPr lang="en-US" altLang="en-US" dirty="0"/>
              <a:t>A </a:t>
            </a:r>
            <a:r>
              <a:rPr lang="en-US" altLang="en-US" b="1" u="sng" dirty="0" smtClean="0">
                <a:solidFill>
                  <a:schemeClr val="bg1"/>
                </a:solidFill>
              </a:rPr>
              <a:t>compound </a:t>
            </a:r>
            <a:r>
              <a:rPr lang="en-US" altLang="en-US" u="sng" dirty="0" smtClean="0"/>
              <a:t>is </a:t>
            </a:r>
            <a:r>
              <a:rPr lang="en-US" altLang="en-US" u="sng" dirty="0"/>
              <a:t>a substance made of the bonded atoms of two or more </a:t>
            </a:r>
            <a:r>
              <a:rPr lang="en-US" altLang="en-US" i="1" u="sng" dirty="0" smtClean="0"/>
              <a:t>different</a:t>
            </a:r>
            <a:r>
              <a:rPr lang="en-US" altLang="en-US" u="sng" dirty="0" smtClean="0"/>
              <a:t> elements</a:t>
            </a:r>
            <a:r>
              <a:rPr lang="en-US" altLang="en-US" dirty="0" smtClean="0"/>
              <a:t>.</a:t>
            </a:r>
            <a:endParaRPr lang="en-US" altLang="en-US" dirty="0"/>
          </a:p>
          <a:p>
            <a:endParaRPr lang="en-US" dirty="0"/>
          </a:p>
        </p:txBody>
      </p:sp>
    </p:spTree>
    <p:extLst>
      <p:ext uri="{BB962C8B-B14F-4D97-AF65-F5344CB8AC3E}">
        <p14:creationId xmlns:p14="http://schemas.microsoft.com/office/powerpoint/2010/main" val="2417626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868362"/>
          </a:xfrm>
        </p:spPr>
        <p:txBody>
          <a:bodyPr/>
          <a:lstStyle/>
          <a:p>
            <a:r>
              <a:rPr lang="en-US" dirty="0" smtClean="0"/>
              <a:t>Molecules or Compounds</a:t>
            </a:r>
            <a:endParaRPr lang="en-US" dirty="0"/>
          </a:p>
        </p:txBody>
      </p:sp>
      <p:sp>
        <p:nvSpPr>
          <p:cNvPr id="3" name="Content Placeholder 2"/>
          <p:cNvSpPr>
            <a:spLocks noGrp="1"/>
          </p:cNvSpPr>
          <p:nvPr>
            <p:ph idx="1"/>
          </p:nvPr>
        </p:nvSpPr>
        <p:spPr>
          <a:xfrm>
            <a:off x="1828800" y="1143000"/>
            <a:ext cx="7162800" cy="5715000"/>
          </a:xfrm>
        </p:spPr>
        <p:txBody>
          <a:bodyPr>
            <a:normAutofit fontScale="85000" lnSpcReduction="10000"/>
          </a:bodyPr>
          <a:lstStyle/>
          <a:p>
            <a:r>
              <a:rPr lang="en-US" dirty="0" smtClean="0"/>
              <a:t>We generally only refer to bonded groups of atoms as molecules or compounds, not both, even though they can be.</a:t>
            </a:r>
          </a:p>
          <a:p>
            <a:r>
              <a:rPr lang="en-US" dirty="0" smtClean="0"/>
              <a:t>For example;</a:t>
            </a:r>
          </a:p>
          <a:p>
            <a:r>
              <a:rPr lang="en-US" sz="3500" u="sng" dirty="0" smtClean="0"/>
              <a:t>Molecules can have only one type of element involved, but compounds always have more than one element involved. </a:t>
            </a:r>
          </a:p>
          <a:p>
            <a:r>
              <a:rPr lang="en-US" sz="3500" dirty="0" smtClean="0"/>
              <a:t>So, a substance like H</a:t>
            </a:r>
            <a:r>
              <a:rPr lang="en-US" sz="3500" baseline="-25000" dirty="0" smtClean="0"/>
              <a:t>2</a:t>
            </a:r>
            <a:r>
              <a:rPr lang="en-US" sz="3500" dirty="0" smtClean="0"/>
              <a:t>O can be considered a compound, but it’s also a molecule because there is two elements involved. </a:t>
            </a:r>
          </a:p>
          <a:p>
            <a:r>
              <a:rPr lang="en-US" sz="3500" dirty="0" smtClean="0"/>
              <a:t>O</a:t>
            </a:r>
            <a:r>
              <a:rPr lang="en-US" sz="3500" baseline="-25000" dirty="0" smtClean="0"/>
              <a:t>2</a:t>
            </a:r>
            <a:r>
              <a:rPr lang="en-US" sz="3500" dirty="0" smtClean="0"/>
              <a:t>, on the other hand, is only a molecule and can never be called a compound. </a:t>
            </a:r>
          </a:p>
        </p:txBody>
      </p:sp>
    </p:spTree>
    <p:extLst>
      <p:ext uri="{BB962C8B-B14F-4D97-AF65-F5344CB8AC3E}">
        <p14:creationId xmlns:p14="http://schemas.microsoft.com/office/powerpoint/2010/main" val="30232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92162"/>
          </a:xfrm>
        </p:spPr>
        <p:txBody>
          <a:bodyPr/>
          <a:lstStyle/>
          <a:p>
            <a:r>
              <a:rPr lang="en-US" dirty="0"/>
              <a:t>Molecules or Compounds</a:t>
            </a:r>
          </a:p>
        </p:txBody>
      </p:sp>
      <p:sp>
        <p:nvSpPr>
          <p:cNvPr id="3" name="Content Placeholder 2"/>
          <p:cNvSpPr>
            <a:spLocks noGrp="1"/>
          </p:cNvSpPr>
          <p:nvPr>
            <p:ph idx="1"/>
          </p:nvPr>
        </p:nvSpPr>
        <p:spPr>
          <a:xfrm>
            <a:off x="1828800" y="1371600"/>
            <a:ext cx="6858000" cy="4754563"/>
          </a:xfrm>
        </p:spPr>
        <p:txBody>
          <a:bodyPr/>
          <a:lstStyle/>
          <a:p>
            <a:r>
              <a:rPr lang="en-US" dirty="0" smtClean="0"/>
              <a:t>Moreover, </a:t>
            </a:r>
            <a:r>
              <a:rPr lang="en-US" u="sng" dirty="0" smtClean="0"/>
              <a:t>the result of a covalent bond always forms molecules and sometimes compounds but ionic bonds never result in molecules</a:t>
            </a:r>
            <a:r>
              <a:rPr lang="en-US" dirty="0" smtClean="0"/>
              <a:t>.</a:t>
            </a:r>
          </a:p>
          <a:p>
            <a:r>
              <a:rPr lang="en-US" u="sng" dirty="0" smtClean="0"/>
              <a:t>As well, ionic bonds will always form compounds.</a:t>
            </a:r>
            <a:r>
              <a:rPr lang="en-US" dirty="0" smtClean="0"/>
              <a:t> </a:t>
            </a:r>
          </a:p>
          <a:p>
            <a:r>
              <a:rPr lang="en-US" dirty="0" smtClean="0"/>
              <a:t>The reason is you will never see an element lose electrons to itself.</a:t>
            </a:r>
            <a:endParaRPr lang="en-US" dirty="0"/>
          </a:p>
        </p:txBody>
      </p:sp>
    </p:spTree>
    <p:extLst>
      <p:ext uri="{BB962C8B-B14F-4D97-AF65-F5344CB8AC3E}">
        <p14:creationId xmlns:p14="http://schemas.microsoft.com/office/powerpoint/2010/main" val="3434473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a:t>
            </a:r>
            <a:endParaRPr lang="en-US" dirty="0"/>
          </a:p>
        </p:txBody>
      </p:sp>
      <p:sp>
        <p:nvSpPr>
          <p:cNvPr id="3" name="Content Placeholder 2"/>
          <p:cNvSpPr>
            <a:spLocks noGrp="1"/>
          </p:cNvSpPr>
          <p:nvPr>
            <p:ph idx="1"/>
          </p:nvPr>
        </p:nvSpPr>
        <p:spPr/>
        <p:txBody>
          <a:bodyPr/>
          <a:lstStyle/>
          <a:p>
            <a:r>
              <a:rPr lang="en-US" dirty="0" smtClean="0"/>
              <a:t>When atoms combine with each other due to the attraction of oppositely charged ions.</a:t>
            </a:r>
            <a:endParaRPr lang="en-US" dirty="0"/>
          </a:p>
        </p:txBody>
      </p:sp>
    </p:spTree>
    <p:extLst>
      <p:ext uri="{BB962C8B-B14F-4D97-AF65-F5344CB8AC3E}">
        <p14:creationId xmlns:p14="http://schemas.microsoft.com/office/powerpoint/2010/main" val="2459635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828800" y="274638"/>
            <a:ext cx="6858000" cy="792162"/>
          </a:xfrm>
        </p:spPr>
        <p:txBody>
          <a:bodyPr/>
          <a:lstStyle/>
          <a:p>
            <a:pPr eaLnBrk="1" hangingPunct="1"/>
            <a:r>
              <a:rPr lang="en-US" altLang="en-US" dirty="0" smtClean="0"/>
              <a:t>Ionic Compounds</a:t>
            </a:r>
            <a:endParaRPr lang="en-US" altLang="en-US" b="0" i="1" dirty="0" smtClean="0"/>
          </a:p>
        </p:txBody>
      </p:sp>
      <p:sp>
        <p:nvSpPr>
          <p:cNvPr id="41987" name="Rectangle 3"/>
          <p:cNvSpPr>
            <a:spLocks noGrp="1" noChangeArrowheads="1"/>
          </p:cNvSpPr>
          <p:nvPr>
            <p:ph idx="1"/>
          </p:nvPr>
        </p:nvSpPr>
        <p:spPr>
          <a:xfrm>
            <a:off x="1828800" y="1143000"/>
            <a:ext cx="7162800" cy="5486400"/>
          </a:xfrm>
        </p:spPr>
        <p:txBody>
          <a:bodyPr/>
          <a:lstStyle/>
          <a:p>
            <a:pPr eaLnBrk="1" hangingPunct="1">
              <a:buFontTx/>
              <a:buNone/>
            </a:pPr>
            <a:r>
              <a:rPr lang="en-US" altLang="en-US" sz="2800" u="sng" dirty="0" smtClean="0"/>
              <a:t>Ionic Bonding</a:t>
            </a:r>
            <a:endParaRPr lang="en-US" altLang="en-US" sz="2800" dirty="0" smtClean="0"/>
          </a:p>
          <a:p>
            <a:pPr eaLnBrk="1" hangingPunct="1"/>
            <a:r>
              <a:rPr lang="en-US" altLang="en-US" sz="2800" u="sng" dirty="0" smtClean="0"/>
              <a:t>Atoms can sometimes achieve a stable valence level by </a:t>
            </a:r>
            <a:r>
              <a:rPr lang="en-US" altLang="en-US" sz="2800" b="1" u="sng" dirty="0" smtClean="0"/>
              <a:t>losing or gaining </a:t>
            </a:r>
            <a:r>
              <a:rPr lang="en-US" altLang="en-US" sz="2800" u="sng" dirty="0" smtClean="0"/>
              <a:t>electrons</a:t>
            </a:r>
            <a:r>
              <a:rPr lang="en-US" altLang="en-US" sz="2800" dirty="0" smtClean="0"/>
              <a:t>.</a:t>
            </a:r>
          </a:p>
          <a:p>
            <a:pPr eaLnBrk="1" hangingPunct="1"/>
            <a:r>
              <a:rPr lang="en-US" altLang="en-US" sz="2800" dirty="0" smtClean="0"/>
              <a:t>When an atom’s electron numbers don’t match the proton number the charge of the atom changes slightly and an ion is formed.</a:t>
            </a:r>
          </a:p>
          <a:p>
            <a:pPr eaLnBrk="1" hangingPunct="1"/>
            <a:r>
              <a:rPr lang="en-US" altLang="en-US" sz="2800" u="sng" dirty="0" smtClean="0"/>
              <a:t>An </a:t>
            </a:r>
            <a:r>
              <a:rPr lang="en-US" altLang="en-US" sz="2800" b="1" u="sng" dirty="0" smtClean="0">
                <a:solidFill>
                  <a:schemeClr val="bg1"/>
                </a:solidFill>
              </a:rPr>
              <a:t>ion</a:t>
            </a:r>
            <a:r>
              <a:rPr lang="en-US" altLang="en-US" sz="2800" u="sng" dirty="0" smtClean="0"/>
              <a:t> is an atom or group of atoms that has an electric charge because it has gained or lost electrons.</a:t>
            </a:r>
          </a:p>
          <a:p>
            <a:pPr eaLnBrk="1" hangingPunct="1"/>
            <a:r>
              <a:rPr lang="en-US" altLang="en-US" sz="2800" dirty="0" smtClean="0"/>
              <a:t>Opposite charges attract.</a:t>
            </a:r>
          </a:p>
          <a:p>
            <a:pPr eaLnBrk="1" hangingPunct="1"/>
            <a:r>
              <a:rPr lang="en-US" altLang="en-US" sz="2800" u="sng" dirty="0" smtClean="0"/>
              <a:t>The attractive force between oppositely charged ions results in an </a:t>
            </a:r>
            <a:r>
              <a:rPr lang="en-US" altLang="en-US" sz="2800" b="1" i="1" u="sng" dirty="0" smtClean="0">
                <a:solidFill>
                  <a:schemeClr val="bg1"/>
                </a:solidFill>
              </a:rPr>
              <a:t>ionic bond</a:t>
            </a:r>
            <a:r>
              <a:rPr lang="en-US" altLang="en-US" sz="2800" i="1" u="sng" dirty="0" smtClean="0"/>
              <a:t>.</a:t>
            </a:r>
            <a:endParaRPr lang="en-US" altLang="en-US" sz="2800" u="sng" dirty="0" smtClean="0"/>
          </a:p>
        </p:txBody>
      </p:sp>
    </p:spTree>
    <p:extLst>
      <p:ext uri="{BB962C8B-B14F-4D97-AF65-F5344CB8AC3E}">
        <p14:creationId xmlns:p14="http://schemas.microsoft.com/office/powerpoint/2010/main" val="371174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1000"/>
                                        <p:tgtEl>
                                          <p:spTgt spid="41987">
                                            <p:txEl>
                                              <p:pRg st="2" end="2"/>
                                            </p:txEl>
                                          </p:spTgt>
                                        </p:tgtEl>
                                      </p:cBhvr>
                                    </p:animEffect>
                                    <p:anim calcmode="lin" valueType="num">
                                      <p:cBhvr>
                                        <p:cTn id="2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198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1000"/>
                                        <p:tgtEl>
                                          <p:spTgt spid="41987">
                                            <p:txEl>
                                              <p:pRg st="3" end="3"/>
                                            </p:txEl>
                                          </p:spTgt>
                                        </p:tgtEl>
                                      </p:cBhvr>
                                    </p:animEffect>
                                    <p:anim calcmode="lin" valueType="num">
                                      <p:cBhvr>
                                        <p:cTn id="29" dur="10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19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1987">
                                            <p:txEl>
                                              <p:pRg st="4" end="4"/>
                                            </p:txEl>
                                          </p:spTgt>
                                        </p:tgtEl>
                                        <p:attrNameLst>
                                          <p:attrName>style.visibility</p:attrName>
                                        </p:attrNameLst>
                                      </p:cBhvr>
                                      <p:to>
                                        <p:strVal val="visible"/>
                                      </p:to>
                                    </p:set>
                                    <p:animEffect transition="in" filter="fade">
                                      <p:cBhvr>
                                        <p:cTn id="35" dur="1000"/>
                                        <p:tgtEl>
                                          <p:spTgt spid="41987">
                                            <p:txEl>
                                              <p:pRg st="4" end="4"/>
                                            </p:txEl>
                                          </p:spTgt>
                                        </p:tgtEl>
                                      </p:cBhvr>
                                    </p:animEffect>
                                    <p:anim calcmode="lin" valueType="num">
                                      <p:cBhvr>
                                        <p:cTn id="36" dur="10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19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1987">
                                            <p:txEl>
                                              <p:pRg st="5" end="5"/>
                                            </p:txEl>
                                          </p:spTgt>
                                        </p:tgtEl>
                                        <p:attrNameLst>
                                          <p:attrName>style.visibility</p:attrName>
                                        </p:attrNameLst>
                                      </p:cBhvr>
                                      <p:to>
                                        <p:strVal val="visible"/>
                                      </p:to>
                                    </p:set>
                                    <p:animEffect transition="in" filter="fade">
                                      <p:cBhvr>
                                        <p:cTn id="42" dur="1000"/>
                                        <p:tgtEl>
                                          <p:spTgt spid="41987">
                                            <p:txEl>
                                              <p:pRg st="5" end="5"/>
                                            </p:txEl>
                                          </p:spTgt>
                                        </p:tgtEl>
                                      </p:cBhvr>
                                    </p:animEffect>
                                    <p:anim calcmode="lin" valueType="num">
                                      <p:cBhvr>
                                        <p:cTn id="43" dur="10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198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15962"/>
          </a:xfrm>
        </p:spPr>
        <p:txBody>
          <a:bodyPr/>
          <a:lstStyle/>
          <a:p>
            <a:r>
              <a:rPr lang="en-US" dirty="0" smtClean="0"/>
              <a:t>Forming Ions</a:t>
            </a:r>
            <a:endParaRPr lang="en-US" dirty="0"/>
          </a:p>
        </p:txBody>
      </p:sp>
      <p:sp>
        <p:nvSpPr>
          <p:cNvPr id="3" name="Content Placeholder 2"/>
          <p:cNvSpPr>
            <a:spLocks noGrp="1"/>
          </p:cNvSpPr>
          <p:nvPr>
            <p:ph idx="1"/>
          </p:nvPr>
        </p:nvSpPr>
        <p:spPr>
          <a:xfrm>
            <a:off x="1828800" y="1066800"/>
            <a:ext cx="7162800" cy="5486400"/>
          </a:xfrm>
        </p:spPr>
        <p:txBody>
          <a:bodyPr>
            <a:normAutofit fontScale="92500" lnSpcReduction="20000"/>
          </a:bodyPr>
          <a:lstStyle/>
          <a:p>
            <a:r>
              <a:rPr lang="en-US" dirty="0" smtClean="0"/>
              <a:t>You should remember that protons and electrons have charges.</a:t>
            </a:r>
          </a:p>
          <a:p>
            <a:r>
              <a:rPr lang="en-US" dirty="0" smtClean="0"/>
              <a:t>Protons +		Electrons –</a:t>
            </a:r>
          </a:p>
          <a:p>
            <a:r>
              <a:rPr lang="en-US" dirty="0" smtClean="0"/>
              <a:t>Normally, neutral atoms positive and negative charges balance each other out.</a:t>
            </a:r>
          </a:p>
          <a:p>
            <a:r>
              <a:rPr lang="en-US" dirty="0" smtClean="0"/>
              <a:t>An element will never lose protons because they are in the nucleus.</a:t>
            </a:r>
          </a:p>
          <a:p>
            <a:r>
              <a:rPr lang="en-US" dirty="0" smtClean="0"/>
              <a:t>Electrons, however, are flying around and can migrate from atom to atom.</a:t>
            </a:r>
          </a:p>
          <a:p>
            <a:r>
              <a:rPr lang="en-US" dirty="0" smtClean="0"/>
              <a:t>When an atom gains or loses electrons, the overall charge associated with the atom is affected, forming ions of different charges.</a:t>
            </a:r>
            <a:endParaRPr lang="en-US" dirty="0"/>
          </a:p>
        </p:txBody>
      </p:sp>
    </p:spTree>
    <p:extLst>
      <p:ext uri="{BB962C8B-B14F-4D97-AF65-F5344CB8AC3E}">
        <p14:creationId xmlns:p14="http://schemas.microsoft.com/office/powerpoint/2010/main" val="180946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dirty="0" smtClean="0"/>
              <a:t>Review</a:t>
            </a:r>
          </a:p>
        </p:txBody>
      </p:sp>
      <p:sp>
        <p:nvSpPr>
          <p:cNvPr id="14338" name="Content Placeholder 2"/>
          <p:cNvSpPr>
            <a:spLocks noGrp="1"/>
          </p:cNvSpPr>
          <p:nvPr>
            <p:ph idx="1"/>
          </p:nvPr>
        </p:nvSpPr>
        <p:spPr>
          <a:xfrm>
            <a:off x="1828800" y="1143000"/>
            <a:ext cx="6858000" cy="5334000"/>
          </a:xfrm>
        </p:spPr>
        <p:txBody>
          <a:bodyPr>
            <a:normAutofit lnSpcReduction="10000"/>
          </a:bodyPr>
          <a:lstStyle/>
          <a:p>
            <a:pPr eaLnBrk="1" hangingPunct="1"/>
            <a:r>
              <a:rPr lang="en-US" dirty="0" smtClean="0"/>
              <a:t>You already know the structure of an atom and how to figure these characteristics out.</a:t>
            </a:r>
          </a:p>
          <a:p>
            <a:pPr lvl="1" eaLnBrk="1" hangingPunct="1"/>
            <a:r>
              <a:rPr lang="en-US" dirty="0" smtClean="0"/>
              <a:t>Protons</a:t>
            </a:r>
          </a:p>
          <a:p>
            <a:pPr lvl="1" eaLnBrk="1" hangingPunct="1"/>
            <a:r>
              <a:rPr lang="en-US" dirty="0" smtClean="0"/>
              <a:t>Neutrons</a:t>
            </a:r>
          </a:p>
          <a:p>
            <a:pPr lvl="1" eaLnBrk="1" hangingPunct="1"/>
            <a:r>
              <a:rPr lang="en-US" dirty="0" smtClean="0"/>
              <a:t>Electrons</a:t>
            </a:r>
          </a:p>
          <a:p>
            <a:pPr lvl="1" eaLnBrk="1" hangingPunct="1"/>
            <a:r>
              <a:rPr lang="en-US" dirty="0" smtClean="0"/>
              <a:t>Rings</a:t>
            </a:r>
          </a:p>
          <a:p>
            <a:pPr lvl="1" eaLnBrk="1" hangingPunct="1"/>
            <a:r>
              <a:rPr lang="en-US" dirty="0" smtClean="0"/>
              <a:t>Electron distribution</a:t>
            </a:r>
          </a:p>
          <a:p>
            <a:pPr lvl="1" eaLnBrk="1" hangingPunct="1"/>
            <a:r>
              <a:rPr lang="en-US" dirty="0" smtClean="0"/>
              <a:t>Valence electrons</a:t>
            </a:r>
          </a:p>
          <a:p>
            <a:pPr lvl="1" eaLnBrk="1" hangingPunct="1"/>
            <a:r>
              <a:rPr lang="en-US" dirty="0" smtClean="0"/>
              <a:t>Bohr Models</a:t>
            </a:r>
          </a:p>
          <a:p>
            <a:pPr lvl="1" eaLnBrk="1" hangingPunct="1"/>
            <a:r>
              <a:rPr lang="en-US" dirty="0" smtClean="0"/>
              <a:t>Lewis Structures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2181584" y="217199"/>
            <a:ext cx="6484938" cy="944563"/>
          </a:xfrm>
        </p:spPr>
        <p:txBody>
          <a:bodyPr/>
          <a:lstStyle/>
          <a:p>
            <a:r>
              <a:rPr lang="en-US" altLang="en-US" sz="3600" dirty="0" smtClean="0"/>
              <a:t>How Do You Know How Electrons Get Exchanged?</a:t>
            </a:r>
          </a:p>
        </p:txBody>
      </p:sp>
      <p:sp>
        <p:nvSpPr>
          <p:cNvPr id="59395" name="Content Placeholder 2"/>
          <p:cNvSpPr>
            <a:spLocks noGrp="1"/>
          </p:cNvSpPr>
          <p:nvPr>
            <p:ph idx="1"/>
          </p:nvPr>
        </p:nvSpPr>
        <p:spPr>
          <a:xfrm>
            <a:off x="1856508" y="1161762"/>
            <a:ext cx="7135091" cy="5696238"/>
          </a:xfrm>
        </p:spPr>
        <p:txBody>
          <a:bodyPr>
            <a:normAutofit fontScale="70000" lnSpcReduction="20000"/>
          </a:bodyPr>
          <a:lstStyle/>
          <a:p>
            <a:r>
              <a:rPr lang="en-US" altLang="en-US" dirty="0" smtClean="0"/>
              <a:t>It is all based upon the number of valence electrons for the element in its basic form.</a:t>
            </a:r>
          </a:p>
          <a:p>
            <a:r>
              <a:rPr lang="en-US" altLang="en-US" dirty="0" smtClean="0"/>
              <a:t>First, </a:t>
            </a:r>
            <a:r>
              <a:rPr lang="en-US" altLang="en-US" sz="4000" u="sng" dirty="0" smtClean="0"/>
              <a:t>ionic bonds generally only form when metals and non-metals interact</a:t>
            </a:r>
            <a:r>
              <a:rPr lang="en-US" altLang="en-US" sz="4000" dirty="0" smtClean="0"/>
              <a:t>. </a:t>
            </a:r>
            <a:endParaRPr lang="en-US" altLang="en-US" dirty="0" smtClean="0"/>
          </a:p>
          <a:p>
            <a:pPr lvl="1"/>
            <a:r>
              <a:rPr lang="en-US" altLang="en-US" dirty="0" smtClean="0"/>
              <a:t>This means that metals won’t ionic bond with metals and &amp; non-metals will not ionic bond with non-metals.</a:t>
            </a:r>
          </a:p>
          <a:p>
            <a:r>
              <a:rPr lang="en-US" altLang="en-US" dirty="0" smtClean="0"/>
              <a:t>When metals interact with non-metals, the general question to ask is “will it be easier to give away the electrons or get electrons?”</a:t>
            </a:r>
          </a:p>
          <a:p>
            <a:r>
              <a:rPr lang="en-US" altLang="en-US" dirty="0" smtClean="0"/>
              <a:t>This will tell you which direction the electrons are going to go.</a:t>
            </a:r>
          </a:p>
          <a:p>
            <a:r>
              <a:rPr lang="en-US" altLang="en-US" dirty="0" smtClean="0"/>
              <a:t>As it is, the metals on the left usually give electrons because they are closer to 8 if they lose a few.</a:t>
            </a:r>
          </a:p>
          <a:p>
            <a:r>
              <a:rPr lang="en-US" altLang="en-US" dirty="0" smtClean="0"/>
              <a:t>The non-metals on the right usually gain electrons because they will achieve 8 if they gain just a few.</a:t>
            </a:r>
          </a:p>
          <a:p>
            <a:r>
              <a:rPr lang="en-US" altLang="en-US" dirty="0" smtClean="0"/>
              <a:t>This is why when metals and non-metals bond they usually form ionic compounds.</a:t>
            </a:r>
          </a:p>
        </p:txBody>
      </p:sp>
    </p:spTree>
    <p:extLst>
      <p:ext uri="{BB962C8B-B14F-4D97-AF65-F5344CB8AC3E}">
        <p14:creationId xmlns:p14="http://schemas.microsoft.com/office/powerpoint/2010/main" val="1802318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832" y="0"/>
            <a:ext cx="746716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18" name="Title 1"/>
          <p:cNvSpPr>
            <a:spLocks noGrp="1"/>
          </p:cNvSpPr>
          <p:nvPr>
            <p:ph type="title"/>
          </p:nvPr>
        </p:nvSpPr>
        <p:spPr>
          <a:xfrm>
            <a:off x="2252662" y="0"/>
            <a:ext cx="6434137" cy="1325563"/>
          </a:xfrm>
        </p:spPr>
        <p:txBody>
          <a:bodyPr/>
          <a:lstStyle/>
          <a:p>
            <a:r>
              <a:rPr lang="en-US" altLang="en-US" dirty="0" smtClean="0"/>
              <a:t>Find These Elements on you Periodic Table</a:t>
            </a:r>
          </a:p>
        </p:txBody>
      </p:sp>
      <p:pic>
        <p:nvPicPr>
          <p:cNvPr id="60419" name="Picture 2" descr="Ground State Electron Configuration of  Sodium"/>
          <p:cNvPicPr>
            <a:picLocks noChangeAspect="1" noChangeArrowheads="1"/>
          </p:cNvPicPr>
          <p:nvPr/>
        </p:nvPicPr>
        <p:blipFill>
          <a:blip r:embed="rId2">
            <a:extLst>
              <a:ext uri="{28A0092B-C50C-407E-A947-70E740481C1C}">
                <a14:useLocalDpi xmlns:a14="http://schemas.microsoft.com/office/drawing/2010/main" val="0"/>
              </a:ext>
            </a:extLst>
          </a:blip>
          <a:srcRect l="22060" t="24484" r="25092" b="25575"/>
          <a:stretch>
            <a:fillRect/>
          </a:stretch>
        </p:blipFill>
        <p:spPr bwMode="auto">
          <a:xfrm>
            <a:off x="1676832" y="739750"/>
            <a:ext cx="1509713"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4" descr="Ground State Electron Configuration of  Calc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118" y="2039938"/>
            <a:ext cx="285750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Ground State Electron Configuration of  Potass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1688" y="792137"/>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8" descr="Ground State Electron Configuration of  Nitro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6876" y="6111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10" descr="Ground State Electron Configuration of  Carb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4297" y="1522316"/>
            <a:ext cx="2381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12" descr="Ground State Electron Configuration of  Oxy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9906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4" descr="Ground State Electron Configuration of  Phosphoru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5078" y="2332014"/>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6" descr="Ground State Electron Configuration of  Chlori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65517" y="241935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52600" y="4549726"/>
            <a:ext cx="7335838" cy="2308324"/>
          </a:xfrm>
          <a:prstGeom prst="rect">
            <a:avLst/>
          </a:prstGeom>
        </p:spPr>
        <p:txBody>
          <a:bodyPr wrap="square" anchor="ctr">
            <a:spAutoFit/>
          </a:bodyPr>
          <a:lstStyle/>
          <a:p>
            <a:pPr eaLnBrk="1" fontAlgn="auto" hangingPunct="1">
              <a:spcAft>
                <a:spcPts val="0"/>
              </a:spcAft>
              <a:defRPr/>
            </a:pPr>
            <a:r>
              <a:rPr lang="en-US" sz="2400" u="sng" dirty="0">
                <a:latin typeface="+mj-lt"/>
                <a:ea typeface="+mj-ea"/>
                <a:cs typeface="+mj-cs"/>
              </a:rPr>
              <a:t>How close are these elements to achieving 8 in their valence shell?</a:t>
            </a:r>
          </a:p>
          <a:p>
            <a:pPr eaLnBrk="1" fontAlgn="auto" hangingPunct="1">
              <a:spcAft>
                <a:spcPts val="0"/>
              </a:spcAft>
              <a:defRPr/>
            </a:pPr>
            <a:r>
              <a:rPr lang="en-US" sz="2400" dirty="0">
                <a:latin typeface="+mj-lt"/>
                <a:ea typeface="+mj-ea"/>
                <a:cs typeface="+mj-cs"/>
              </a:rPr>
              <a:t>Is it faster to gain a few or lose a few?</a:t>
            </a:r>
          </a:p>
          <a:p>
            <a:pPr eaLnBrk="1" fontAlgn="auto" hangingPunct="1">
              <a:spcAft>
                <a:spcPts val="0"/>
              </a:spcAft>
              <a:defRPr/>
            </a:pPr>
            <a:r>
              <a:rPr lang="en-US" sz="2400" dirty="0">
                <a:latin typeface="+mj-lt"/>
                <a:ea typeface="+mj-ea"/>
                <a:cs typeface="+mj-cs"/>
              </a:rPr>
              <a:t>The numbers of e- gained/lost are variable &amp; correspond to how many they need.</a:t>
            </a:r>
          </a:p>
          <a:p>
            <a:pPr eaLnBrk="1" fontAlgn="auto" hangingPunct="1">
              <a:spcAft>
                <a:spcPts val="0"/>
              </a:spcAft>
              <a:defRPr/>
            </a:pPr>
            <a:r>
              <a:rPr lang="en-US" sz="2400" dirty="0">
                <a:latin typeface="+mj-lt"/>
                <a:ea typeface="+mj-ea"/>
                <a:cs typeface="+mj-cs"/>
              </a:rPr>
              <a:t>What about carbon?</a:t>
            </a:r>
          </a:p>
        </p:txBody>
      </p:sp>
      <p:sp>
        <p:nvSpPr>
          <p:cNvPr id="5" name="TextBox 4"/>
          <p:cNvSpPr txBox="1"/>
          <p:nvPr/>
        </p:nvSpPr>
        <p:spPr>
          <a:xfrm>
            <a:off x="6858000" y="2624038"/>
            <a:ext cx="1231900" cy="461963"/>
          </a:xfrm>
          <a:prstGeom prst="rect">
            <a:avLst/>
          </a:prstGeom>
        </p:spPr>
        <p:txBody>
          <a:bodyPr wrap="none" anchor="ctr">
            <a:spAutoFit/>
          </a:bodyPr>
          <a:lstStyle/>
          <a:p>
            <a:pPr eaLnBrk="1" fontAlgn="auto" hangingPunct="1">
              <a:spcAft>
                <a:spcPts val="0"/>
              </a:spcAft>
              <a:defRPr/>
            </a:pPr>
            <a:r>
              <a:rPr lang="en-US" sz="2400" b="1" dirty="0">
                <a:solidFill>
                  <a:srgbClr val="00B050"/>
                </a:solidFill>
                <a:latin typeface="Perpetua" pitchFamily="18" charset="0"/>
                <a:ea typeface="+mj-ea"/>
                <a:cs typeface="+mj-cs"/>
              </a:rPr>
              <a:t>Gains e-</a:t>
            </a:r>
          </a:p>
        </p:txBody>
      </p:sp>
      <p:sp>
        <p:nvSpPr>
          <p:cNvPr id="14" name="TextBox 13"/>
          <p:cNvSpPr txBox="1"/>
          <p:nvPr/>
        </p:nvSpPr>
        <p:spPr>
          <a:xfrm>
            <a:off x="1932563" y="2156582"/>
            <a:ext cx="1201737" cy="460375"/>
          </a:xfrm>
          <a:prstGeom prst="rect">
            <a:avLst/>
          </a:prstGeom>
        </p:spPr>
        <p:txBody>
          <a:bodyPr wrap="none" anchor="ctr">
            <a:spAutoFit/>
          </a:bodyPr>
          <a:lstStyle/>
          <a:p>
            <a:pPr eaLnBrk="1" fontAlgn="auto" hangingPunct="1">
              <a:spcAft>
                <a:spcPts val="0"/>
              </a:spcAft>
              <a:defRPr/>
            </a:pPr>
            <a:r>
              <a:rPr lang="en-US" sz="2400" b="1" dirty="0">
                <a:solidFill>
                  <a:srgbClr val="FF0000"/>
                </a:solidFill>
                <a:latin typeface="Perpetua" pitchFamily="18" charset="0"/>
                <a:ea typeface="+mj-ea"/>
                <a:cs typeface="+mj-cs"/>
              </a:rPr>
              <a:t>Loses e-</a:t>
            </a:r>
          </a:p>
        </p:txBody>
      </p:sp>
      <p:sp>
        <p:nvSpPr>
          <p:cNvPr id="15" name="TextBox 14"/>
          <p:cNvSpPr txBox="1"/>
          <p:nvPr/>
        </p:nvSpPr>
        <p:spPr>
          <a:xfrm>
            <a:off x="4966422" y="3303491"/>
            <a:ext cx="1336675" cy="1200150"/>
          </a:xfrm>
          <a:prstGeom prst="rect">
            <a:avLst/>
          </a:prstGeom>
        </p:spPr>
        <p:txBody>
          <a:bodyPr wrap="none" anchor="ctr">
            <a:spAutoFit/>
          </a:bodyPr>
          <a:lstStyle/>
          <a:p>
            <a:pPr eaLnBrk="1" fontAlgn="auto" hangingPunct="1">
              <a:spcAft>
                <a:spcPts val="0"/>
              </a:spcAft>
              <a:defRPr/>
            </a:pPr>
            <a:r>
              <a:rPr lang="en-US" sz="2400" b="1" dirty="0">
                <a:latin typeface="Perpetua" pitchFamily="18" charset="0"/>
                <a:ea typeface="+mj-ea"/>
                <a:cs typeface="+mj-cs"/>
              </a:rPr>
              <a:t>Carbon</a:t>
            </a:r>
          </a:p>
          <a:p>
            <a:pPr eaLnBrk="1" fontAlgn="auto" hangingPunct="1">
              <a:spcAft>
                <a:spcPts val="0"/>
              </a:spcAft>
              <a:defRPr/>
            </a:pPr>
            <a:r>
              <a:rPr lang="en-US" sz="2400" b="1" dirty="0">
                <a:solidFill>
                  <a:srgbClr val="00B050"/>
                </a:solidFill>
                <a:latin typeface="Perpetua" pitchFamily="18" charset="0"/>
                <a:ea typeface="+mj-ea"/>
                <a:cs typeface="+mj-cs"/>
              </a:rPr>
              <a:t>Gains</a:t>
            </a:r>
            <a:r>
              <a:rPr lang="en-US" sz="2400" b="1" dirty="0">
                <a:solidFill>
                  <a:srgbClr val="FF0000"/>
                </a:solidFill>
                <a:latin typeface="Perpetua" pitchFamily="18" charset="0"/>
                <a:ea typeface="+mj-ea"/>
                <a:cs typeface="+mj-cs"/>
              </a:rPr>
              <a:t> </a:t>
            </a:r>
            <a:r>
              <a:rPr lang="en-US" sz="2400" b="1" dirty="0">
                <a:latin typeface="Perpetua" pitchFamily="18" charset="0"/>
                <a:ea typeface="+mj-ea"/>
                <a:cs typeface="+mj-cs"/>
              </a:rPr>
              <a:t>or </a:t>
            </a:r>
          </a:p>
          <a:p>
            <a:pPr eaLnBrk="1" fontAlgn="auto" hangingPunct="1">
              <a:spcAft>
                <a:spcPts val="0"/>
              </a:spcAft>
              <a:defRPr/>
            </a:pPr>
            <a:r>
              <a:rPr lang="en-US" sz="2400" b="1" dirty="0">
                <a:solidFill>
                  <a:srgbClr val="FF0000"/>
                </a:solidFill>
                <a:latin typeface="Perpetua" pitchFamily="18" charset="0"/>
                <a:ea typeface="+mj-ea"/>
                <a:cs typeface="+mj-cs"/>
              </a:rPr>
              <a:t>Loses e-</a:t>
            </a:r>
          </a:p>
        </p:txBody>
      </p:sp>
    </p:spTree>
    <p:extLst>
      <p:ext uri="{BB962C8B-B14F-4D97-AF65-F5344CB8AC3E}">
        <p14:creationId xmlns:p14="http://schemas.microsoft.com/office/powerpoint/2010/main" val="2117996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76832" y="0"/>
            <a:ext cx="746716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2" name="Rectangle 2"/>
          <p:cNvSpPr>
            <a:spLocks noGrp="1" noChangeArrowheads="1"/>
          </p:cNvSpPr>
          <p:nvPr>
            <p:ph type="title"/>
          </p:nvPr>
        </p:nvSpPr>
        <p:spPr>
          <a:xfrm>
            <a:off x="84138" y="0"/>
            <a:ext cx="8831262" cy="1641475"/>
          </a:xfrm>
          <a:solidFill>
            <a:schemeClr val="bg1"/>
          </a:solidFill>
        </p:spPr>
        <p:txBody>
          <a:bodyPr/>
          <a:lstStyle/>
          <a:p>
            <a:pPr eaLnBrk="1" hangingPunct="1"/>
            <a:r>
              <a:rPr lang="en-US" altLang="en-US" dirty="0" smtClean="0"/>
              <a:t>Formation of Ions: Count the p+ &amp; e- before &amp; after the exchange…</a:t>
            </a:r>
          </a:p>
        </p:txBody>
      </p:sp>
      <p:graphicFrame>
        <p:nvGraphicFramePr>
          <p:cNvPr id="75846" name="Group 70"/>
          <p:cNvGraphicFramePr>
            <a:graphicFrameLocks noGrp="1"/>
          </p:cNvGraphicFramePr>
          <p:nvPr>
            <p:ph type="tbl" idx="1"/>
            <p:extLst>
              <p:ext uri="{D42A27DB-BD31-4B8C-83A1-F6EECF244321}">
                <p14:modId xmlns:p14="http://schemas.microsoft.com/office/powerpoint/2010/main" val="2312269505"/>
              </p:ext>
            </p:extLst>
          </p:nvPr>
        </p:nvGraphicFramePr>
        <p:xfrm>
          <a:off x="0" y="5181600"/>
          <a:ext cx="9144000" cy="1706576"/>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42664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Sodium</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Before</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After</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Chlorine</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Before</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After</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2664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Protons</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+11</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+11</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Protons</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+17</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+17</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2664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Electrons</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-11</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-10</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Electrons</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-17</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-18</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2664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Total</a:t>
                      </a:r>
                    </a:p>
                  </a:txBody>
                  <a:tcPr marT="45682" marB="4568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0</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+1</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Total</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smtClean="0">
                          <a:ln>
                            <a:noFill/>
                          </a:ln>
                          <a:solidFill>
                            <a:schemeClr val="tx1"/>
                          </a:solidFill>
                          <a:effectLst/>
                          <a:latin typeface="Verdana" pitchFamily="34" charset="0"/>
                        </a:rPr>
                        <a:t>0</a:t>
                      </a:r>
                    </a:p>
                  </a:txBody>
                  <a:tcPr marT="45682" marB="4568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200" b="0" i="0" u="none" strike="noStrike" cap="none" normalizeH="0" baseline="0" dirty="0" smtClean="0">
                          <a:ln>
                            <a:noFill/>
                          </a:ln>
                          <a:solidFill>
                            <a:schemeClr val="tx1"/>
                          </a:solidFill>
                          <a:effectLst/>
                          <a:latin typeface="Verdana" pitchFamily="34" charset="0"/>
                        </a:rPr>
                        <a:t>-1</a:t>
                      </a:r>
                    </a:p>
                  </a:txBody>
                  <a:tcPr marT="45682" marB="4568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grpSp>
        <p:nvGrpSpPr>
          <p:cNvPr id="61480" name="Group 12"/>
          <p:cNvGrpSpPr>
            <a:grpSpLocks/>
          </p:cNvGrpSpPr>
          <p:nvPr/>
        </p:nvGrpSpPr>
        <p:grpSpPr bwMode="auto">
          <a:xfrm>
            <a:off x="1981200" y="3124200"/>
            <a:ext cx="2251075" cy="2076450"/>
            <a:chOff x="1152" y="1200"/>
            <a:chExt cx="1418" cy="1308"/>
          </a:xfrm>
        </p:grpSpPr>
        <p:sp>
          <p:nvSpPr>
            <p:cNvPr id="61492" name="Text Box 5"/>
            <p:cNvSpPr txBox="1">
              <a:spLocks noChangeArrowheads="1"/>
            </p:cNvSpPr>
            <p:nvPr/>
          </p:nvSpPr>
          <p:spPr bwMode="auto">
            <a:xfrm>
              <a:off x="1152" y="1605"/>
              <a:ext cx="1066"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r>
                <a:rPr lang="en-US" altLang="en-US" sz="8800" dirty="0">
                  <a:solidFill>
                    <a:srgbClr val="000000"/>
                  </a:solidFill>
                  <a:latin typeface="Verdana" panose="020B0604030504040204" pitchFamily="34" charset="0"/>
                </a:rPr>
                <a:t>Na</a:t>
              </a:r>
              <a:endParaRPr lang="en-US" altLang="en-US" sz="8800" baseline="30000" dirty="0">
                <a:solidFill>
                  <a:srgbClr val="000000"/>
                </a:solidFill>
                <a:latin typeface="Verdana" panose="020B0604030504040204" pitchFamily="34" charset="0"/>
              </a:endParaRPr>
            </a:p>
          </p:txBody>
        </p:sp>
        <p:sp>
          <p:nvSpPr>
            <p:cNvPr id="61493" name="Rectangle 6"/>
            <p:cNvSpPr>
              <a:spLocks noChangeArrowheads="1"/>
            </p:cNvSpPr>
            <p:nvPr/>
          </p:nvSpPr>
          <p:spPr bwMode="auto">
            <a:xfrm>
              <a:off x="2016" y="1200"/>
              <a:ext cx="554"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r>
                <a:rPr lang="en-US" altLang="en-US" sz="9600" b="1">
                  <a:solidFill>
                    <a:srgbClr val="CC0000"/>
                  </a:solidFill>
                  <a:latin typeface="Times New Roman" panose="02020603050405020304" pitchFamily="18" charset="0"/>
                </a:rPr>
                <a:t>+</a:t>
              </a:r>
            </a:p>
          </p:txBody>
        </p:sp>
      </p:grpSp>
      <p:grpSp>
        <p:nvGrpSpPr>
          <p:cNvPr id="61481" name="Group 13"/>
          <p:cNvGrpSpPr>
            <a:grpSpLocks/>
          </p:cNvGrpSpPr>
          <p:nvPr/>
        </p:nvGrpSpPr>
        <p:grpSpPr bwMode="auto">
          <a:xfrm>
            <a:off x="5410200" y="3352800"/>
            <a:ext cx="1733550" cy="1860550"/>
            <a:chOff x="3456" y="1344"/>
            <a:chExt cx="1092" cy="1172"/>
          </a:xfrm>
        </p:grpSpPr>
        <p:sp>
          <p:nvSpPr>
            <p:cNvPr id="61490" name="Text Box 8"/>
            <p:cNvSpPr txBox="1">
              <a:spLocks noChangeArrowheads="1"/>
            </p:cNvSpPr>
            <p:nvPr/>
          </p:nvSpPr>
          <p:spPr bwMode="auto">
            <a:xfrm>
              <a:off x="3456" y="1613"/>
              <a:ext cx="801" cy="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r>
                <a:rPr lang="en-US" altLang="en-US" sz="8800" dirty="0">
                  <a:solidFill>
                    <a:srgbClr val="000000"/>
                  </a:solidFill>
                  <a:latin typeface="Verdana" panose="020B0604030504040204" pitchFamily="34" charset="0"/>
                </a:rPr>
                <a:t>Cl</a:t>
              </a:r>
            </a:p>
          </p:txBody>
        </p:sp>
        <p:sp>
          <p:nvSpPr>
            <p:cNvPr id="61491" name="Rectangle 9"/>
            <p:cNvSpPr>
              <a:spLocks noChangeArrowheads="1"/>
            </p:cNvSpPr>
            <p:nvPr/>
          </p:nvSpPr>
          <p:spPr bwMode="auto">
            <a:xfrm>
              <a:off x="4176" y="1344"/>
              <a:ext cx="372" cy="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spcBef>
                  <a:spcPct val="0"/>
                </a:spcBef>
                <a:buClrTx/>
                <a:buSzTx/>
                <a:buFontTx/>
                <a:buNone/>
              </a:pPr>
              <a:r>
                <a:rPr lang="en-US" altLang="en-US" sz="9600">
                  <a:solidFill>
                    <a:srgbClr val="CC0000"/>
                  </a:solidFill>
                  <a:latin typeface="Arial" panose="020B0604020202020204" pitchFamily="34" charset="0"/>
                </a:rPr>
                <a:t>-</a:t>
              </a:r>
            </a:p>
          </p:txBody>
        </p:sp>
      </p:grpSp>
      <p:pic>
        <p:nvPicPr>
          <p:cNvPr id="61482" name="Picture 11" descr="Ground State Electron Configuration of  Sodium"/>
          <p:cNvPicPr>
            <a:picLocks noChangeAspect="1" noChangeArrowheads="1"/>
          </p:cNvPicPr>
          <p:nvPr/>
        </p:nvPicPr>
        <p:blipFill>
          <a:blip r:embed="rId2">
            <a:extLst>
              <a:ext uri="{28A0092B-C50C-407E-A947-70E740481C1C}">
                <a14:useLocalDpi xmlns:a14="http://schemas.microsoft.com/office/drawing/2010/main" val="0"/>
              </a:ext>
            </a:extLst>
          </a:blip>
          <a:srcRect l="24001" t="24001" r="25281" b="25281"/>
          <a:stretch>
            <a:fillRect/>
          </a:stretch>
        </p:blipFill>
        <p:spPr bwMode="auto">
          <a:xfrm>
            <a:off x="1524000" y="1628775"/>
            <a:ext cx="2438400" cy="2438400"/>
          </a:xfrm>
          <a:prstGeom prst="rect">
            <a:avLst/>
          </a:prstGeom>
          <a:noFill/>
          <a:ln>
            <a:noFill/>
          </a:ln>
        </p:spPr>
      </p:pic>
      <p:pic>
        <p:nvPicPr>
          <p:cNvPr id="61483" name="Picture 14" descr="Ground State Electron Configuration of  Chlorine"/>
          <p:cNvPicPr>
            <a:picLocks noChangeAspect="1" noChangeArrowheads="1"/>
          </p:cNvPicPr>
          <p:nvPr/>
        </p:nvPicPr>
        <p:blipFill>
          <a:blip r:embed="rId3">
            <a:extLst>
              <a:ext uri="{28A0092B-C50C-407E-A947-70E740481C1C}">
                <a14:useLocalDpi xmlns:a14="http://schemas.microsoft.com/office/drawing/2010/main" val="0"/>
              </a:ext>
            </a:extLst>
          </a:blip>
          <a:srcRect l="24001" t="26559" r="22720" b="25281"/>
          <a:stretch>
            <a:fillRect/>
          </a:stretch>
        </p:blipFill>
        <p:spPr bwMode="auto">
          <a:xfrm>
            <a:off x="4800600" y="1595438"/>
            <a:ext cx="2979738"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2" name="Oval 16"/>
          <p:cNvSpPr>
            <a:spLocks noChangeAspect="1" noChangeArrowheads="1"/>
          </p:cNvSpPr>
          <p:nvPr/>
        </p:nvSpPr>
        <p:spPr bwMode="auto">
          <a:xfrm>
            <a:off x="1690688" y="1800225"/>
            <a:ext cx="2144712" cy="2144713"/>
          </a:xfrm>
          <a:prstGeom prst="ellipse">
            <a:avLst/>
          </a:prstGeom>
          <a:noFill/>
          <a:ln w="292100">
            <a:solidFill>
              <a:schemeClr val="bg1"/>
            </a:solidFill>
            <a:round/>
            <a:headEnd/>
            <a:tailEnd/>
          </a:ln>
          <a:effec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5847" name="Rectangle 71"/>
          <p:cNvSpPr>
            <a:spLocks noChangeArrowheads="1"/>
          </p:cNvSpPr>
          <p:nvPr/>
        </p:nvSpPr>
        <p:spPr bwMode="auto">
          <a:xfrm>
            <a:off x="3429000" y="3581400"/>
            <a:ext cx="762000" cy="762000"/>
          </a:xfrm>
          <a:prstGeom prst="rect">
            <a:avLst/>
          </a:prstGeom>
          <a:solidFill>
            <a:schemeClr val="bg1"/>
          </a:solidFill>
          <a:ln>
            <a:noFill/>
          </a:ln>
          <a:effec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5848" name="Rectangle 72"/>
          <p:cNvSpPr>
            <a:spLocks noChangeArrowheads="1"/>
          </p:cNvSpPr>
          <p:nvPr/>
        </p:nvSpPr>
        <p:spPr bwMode="auto">
          <a:xfrm>
            <a:off x="6629400" y="4038600"/>
            <a:ext cx="762000" cy="838200"/>
          </a:xfrm>
          <a:prstGeom prst="rect">
            <a:avLst/>
          </a:prstGeom>
          <a:solidFill>
            <a:schemeClr val="bg1"/>
          </a:solidFill>
          <a:ln>
            <a:noFill/>
          </a:ln>
          <a:effec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5849" name="Rectangle 73"/>
          <p:cNvSpPr>
            <a:spLocks noChangeArrowheads="1"/>
          </p:cNvSpPr>
          <p:nvPr/>
        </p:nvSpPr>
        <p:spPr bwMode="auto">
          <a:xfrm>
            <a:off x="3081338" y="5195888"/>
            <a:ext cx="1490662" cy="1676400"/>
          </a:xfrm>
          <a:prstGeom prst="rect">
            <a:avLst/>
          </a:prstGeom>
          <a:solidFill>
            <a:schemeClr val="bg1"/>
          </a:solidFill>
          <a:ln>
            <a:noFill/>
          </a:ln>
          <a:effec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5850" name="Rectangle 74"/>
          <p:cNvSpPr>
            <a:spLocks noChangeArrowheads="1"/>
          </p:cNvSpPr>
          <p:nvPr/>
        </p:nvSpPr>
        <p:spPr bwMode="auto">
          <a:xfrm>
            <a:off x="7629525" y="5195888"/>
            <a:ext cx="1514475" cy="1676400"/>
          </a:xfrm>
          <a:prstGeom prst="rect">
            <a:avLst/>
          </a:prstGeom>
          <a:solidFill>
            <a:schemeClr val="bg1"/>
          </a:solidFill>
          <a:ln>
            <a:noFill/>
          </a:ln>
          <a:effec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5791" name="Oval 15"/>
          <p:cNvSpPr>
            <a:spLocks noChangeAspect="1" noChangeArrowheads="1"/>
          </p:cNvSpPr>
          <p:nvPr/>
        </p:nvSpPr>
        <p:spPr bwMode="auto">
          <a:xfrm>
            <a:off x="3729038" y="2800350"/>
            <a:ext cx="165100" cy="165100"/>
          </a:xfrm>
          <a:prstGeom prst="ellipse">
            <a:avLst/>
          </a:prstGeom>
          <a:gradFill flip="none" rotWithShape="1">
            <a:gsLst>
              <a:gs pos="95000">
                <a:srgbClr val="00B0F0"/>
              </a:gs>
              <a:gs pos="0">
                <a:srgbClr val="D9EFF6"/>
              </a:gs>
            </a:gsLst>
            <a:path path="circle">
              <a:fillToRect l="50000" t="50000" r="50000" b="50000"/>
            </a:path>
            <a:tileRect/>
          </a:gradFill>
          <a:ln>
            <a:noFill/>
          </a:ln>
          <a:effec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Tree>
    <p:extLst>
      <p:ext uri="{BB962C8B-B14F-4D97-AF65-F5344CB8AC3E}">
        <p14:creationId xmlns:p14="http://schemas.microsoft.com/office/powerpoint/2010/main" val="332034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5791"/>
                                        </p:tgtEl>
                                        <p:attrNameLst>
                                          <p:attrName>style.visibility</p:attrName>
                                        </p:attrNameLst>
                                      </p:cBhvr>
                                      <p:to>
                                        <p:strVal val="visible"/>
                                      </p:to>
                                    </p:set>
                                    <p:animEffect transition="in" filter="dissolve">
                                      <p:cBhvr>
                                        <p:cTn id="7" dur="500"/>
                                        <p:tgtEl>
                                          <p:spTgt spid="757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3" presetClass="path" presetSubtype="0" accel="50000" decel="50000" fill="hold" grpId="1" nodeType="clickEffect">
                                  <p:stCondLst>
                                    <p:cond delay="0"/>
                                  </p:stCondLst>
                                  <p:childTnLst>
                                    <p:animMotion origin="layout" path="M 3.33333E-6 -1.63737E-6 L 0.125 -1.63737E-6 " pathEditMode="relative" rAng="0" ptsTypes="AA">
                                      <p:cBhvr>
                                        <p:cTn id="11" dur="2000" fill="hold"/>
                                        <p:tgtEl>
                                          <p:spTgt spid="75791"/>
                                        </p:tgtEl>
                                        <p:attrNameLst>
                                          <p:attrName>ppt_x</p:attrName>
                                          <p:attrName>ppt_y</p:attrName>
                                        </p:attrNameLst>
                                      </p:cBhvr>
                                      <p:rCtr x="6250" y="0"/>
                                    </p:animMotion>
                                  </p:childTnLst>
                                </p:cTn>
                              </p:par>
                              <p:par>
                                <p:cTn id="12" presetID="9" presetClass="entr" presetSubtype="0" fill="hold" grpId="0" nodeType="withEffect">
                                  <p:stCondLst>
                                    <p:cond delay="0"/>
                                  </p:stCondLst>
                                  <p:childTnLst>
                                    <p:set>
                                      <p:cBhvr>
                                        <p:cTn id="13" dur="1" fill="hold">
                                          <p:stCondLst>
                                            <p:cond delay="0"/>
                                          </p:stCondLst>
                                        </p:cTn>
                                        <p:tgtEl>
                                          <p:spTgt spid="75792"/>
                                        </p:tgtEl>
                                        <p:attrNameLst>
                                          <p:attrName>style.visibility</p:attrName>
                                        </p:attrNameLst>
                                      </p:cBhvr>
                                      <p:to>
                                        <p:strVal val="visible"/>
                                      </p:to>
                                    </p:set>
                                    <p:animEffect transition="in" filter="dissolve">
                                      <p:cBhvr>
                                        <p:cTn id="14" dur="500"/>
                                        <p:tgtEl>
                                          <p:spTgt spid="757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0" nodeType="clickEffect">
                                  <p:stCondLst>
                                    <p:cond delay="0"/>
                                  </p:stCondLst>
                                  <p:childTnLst>
                                    <p:animEffect transition="out" filter="dissolve">
                                      <p:cBhvr>
                                        <p:cTn id="18" dur="500"/>
                                        <p:tgtEl>
                                          <p:spTgt spid="75849"/>
                                        </p:tgtEl>
                                      </p:cBhvr>
                                    </p:animEffect>
                                    <p:set>
                                      <p:cBhvr>
                                        <p:cTn id="19" dur="1" fill="hold">
                                          <p:stCondLst>
                                            <p:cond delay="499"/>
                                          </p:stCondLst>
                                        </p:cTn>
                                        <p:tgtEl>
                                          <p:spTgt spid="75849"/>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xit" presetSubtype="0" fill="hold" grpId="0" nodeType="clickEffect">
                                  <p:stCondLst>
                                    <p:cond delay="0"/>
                                  </p:stCondLst>
                                  <p:childTnLst>
                                    <p:animEffect transition="out" filter="dissolve">
                                      <p:cBhvr>
                                        <p:cTn id="23" dur="500"/>
                                        <p:tgtEl>
                                          <p:spTgt spid="75847"/>
                                        </p:tgtEl>
                                      </p:cBhvr>
                                    </p:animEffect>
                                    <p:set>
                                      <p:cBhvr>
                                        <p:cTn id="24" dur="1" fill="hold">
                                          <p:stCondLst>
                                            <p:cond delay="499"/>
                                          </p:stCondLst>
                                        </p:cTn>
                                        <p:tgtEl>
                                          <p:spTgt spid="758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xit" presetSubtype="0" fill="hold" grpId="0" nodeType="clickEffect">
                                  <p:stCondLst>
                                    <p:cond delay="0"/>
                                  </p:stCondLst>
                                  <p:childTnLst>
                                    <p:animEffect transition="out" filter="dissolve">
                                      <p:cBhvr>
                                        <p:cTn id="28" dur="500"/>
                                        <p:tgtEl>
                                          <p:spTgt spid="75850"/>
                                        </p:tgtEl>
                                      </p:cBhvr>
                                    </p:animEffect>
                                    <p:set>
                                      <p:cBhvr>
                                        <p:cTn id="29" dur="1" fill="hold">
                                          <p:stCondLst>
                                            <p:cond delay="499"/>
                                          </p:stCondLst>
                                        </p:cTn>
                                        <p:tgtEl>
                                          <p:spTgt spid="75850"/>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xit" presetSubtype="0" fill="hold" grpId="0" nodeType="clickEffect">
                                  <p:stCondLst>
                                    <p:cond delay="0"/>
                                  </p:stCondLst>
                                  <p:childTnLst>
                                    <p:animEffect transition="out" filter="dissolve">
                                      <p:cBhvr>
                                        <p:cTn id="33" dur="500"/>
                                        <p:tgtEl>
                                          <p:spTgt spid="75848"/>
                                        </p:tgtEl>
                                      </p:cBhvr>
                                    </p:animEffect>
                                    <p:set>
                                      <p:cBhvr>
                                        <p:cTn id="34" dur="1" fill="hold">
                                          <p:stCondLst>
                                            <p:cond delay="499"/>
                                          </p:stCondLst>
                                        </p:cTn>
                                        <p:tgtEl>
                                          <p:spTgt spid="758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2" grpId="0" animBg="1"/>
      <p:bldP spid="75847" grpId="0" animBg="1"/>
      <p:bldP spid="75848" grpId="0" animBg="1"/>
      <p:bldP spid="75849" grpId="0" animBg="1"/>
      <p:bldP spid="75850" grpId="0" animBg="1"/>
      <p:bldP spid="75791" grpId="0" animBg="1"/>
      <p:bldP spid="7579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2"/>
            <a:ext cx="6858000" cy="685798"/>
          </a:xfrm>
        </p:spPr>
        <p:txBody>
          <a:bodyPr/>
          <a:lstStyle/>
          <a:p>
            <a:r>
              <a:rPr lang="en-US" sz="3600" dirty="0" smtClean="0">
                <a:solidFill>
                  <a:schemeClr val="bg1"/>
                </a:solidFill>
              </a:rPr>
              <a:t>Complete this chart in your notes</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2121620"/>
              </p:ext>
            </p:extLst>
          </p:nvPr>
        </p:nvGraphicFramePr>
        <p:xfrm>
          <a:off x="13857" y="1124018"/>
          <a:ext cx="9143998" cy="5699346"/>
        </p:xfrm>
        <a:graphic>
          <a:graphicData uri="http://schemas.openxmlformats.org/drawingml/2006/table">
            <a:tbl>
              <a:tblPr firstRow="1" firstCol="1" bandRow="1">
                <a:tableStyleId>{5C22544A-7EE6-4342-B048-85BDC9FD1C3A}</a:tableStyleId>
              </a:tblPr>
              <a:tblGrid>
                <a:gridCol w="1066797">
                  <a:extLst>
                    <a:ext uri="{9D8B030D-6E8A-4147-A177-3AD203B41FA5}">
                      <a16:colId xmlns:a16="http://schemas.microsoft.com/office/drawing/2014/main" val="1213663299"/>
                    </a:ext>
                  </a:extLst>
                </a:gridCol>
                <a:gridCol w="1295400">
                  <a:extLst>
                    <a:ext uri="{9D8B030D-6E8A-4147-A177-3AD203B41FA5}">
                      <a16:colId xmlns:a16="http://schemas.microsoft.com/office/drawing/2014/main" val="2535416175"/>
                    </a:ext>
                  </a:extLst>
                </a:gridCol>
                <a:gridCol w="762001">
                  <a:extLst>
                    <a:ext uri="{9D8B030D-6E8A-4147-A177-3AD203B41FA5}">
                      <a16:colId xmlns:a16="http://schemas.microsoft.com/office/drawing/2014/main" val="2000888538"/>
                    </a:ext>
                  </a:extLst>
                </a:gridCol>
                <a:gridCol w="1203960">
                  <a:extLst>
                    <a:ext uri="{9D8B030D-6E8A-4147-A177-3AD203B41FA5}">
                      <a16:colId xmlns:a16="http://schemas.microsoft.com/office/drawing/2014/main" val="3592810729"/>
                    </a:ext>
                  </a:extLst>
                </a:gridCol>
                <a:gridCol w="1203960">
                  <a:extLst>
                    <a:ext uri="{9D8B030D-6E8A-4147-A177-3AD203B41FA5}">
                      <a16:colId xmlns:a16="http://schemas.microsoft.com/office/drawing/2014/main" val="1532785281"/>
                    </a:ext>
                  </a:extLst>
                </a:gridCol>
                <a:gridCol w="1203960">
                  <a:extLst>
                    <a:ext uri="{9D8B030D-6E8A-4147-A177-3AD203B41FA5}">
                      <a16:colId xmlns:a16="http://schemas.microsoft.com/office/drawing/2014/main" val="1632775086"/>
                    </a:ext>
                  </a:extLst>
                </a:gridCol>
                <a:gridCol w="1203960">
                  <a:extLst>
                    <a:ext uri="{9D8B030D-6E8A-4147-A177-3AD203B41FA5}">
                      <a16:colId xmlns:a16="http://schemas.microsoft.com/office/drawing/2014/main" val="4021836787"/>
                    </a:ext>
                  </a:extLst>
                </a:gridCol>
                <a:gridCol w="1203960">
                  <a:extLst>
                    <a:ext uri="{9D8B030D-6E8A-4147-A177-3AD203B41FA5}">
                      <a16:colId xmlns:a16="http://schemas.microsoft.com/office/drawing/2014/main" val="1229246320"/>
                    </a:ext>
                  </a:extLst>
                </a:gridCol>
              </a:tblGrid>
              <a:tr h="869188">
                <a:tc grid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600">
                          <a:solidFill>
                            <a:sysClr val="windowText" lastClr="000000"/>
                          </a:solidFill>
                          <a:effectLst/>
                        </a:rPr>
                        <a:t>Charge before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Quicker to lose or gain?</a:t>
                      </a:r>
                    </a:p>
                    <a:p>
                      <a:pPr marL="0" marR="0">
                        <a:lnSpc>
                          <a:spcPct val="107000"/>
                        </a:lnSpc>
                        <a:spcBef>
                          <a:spcPts val="0"/>
                        </a:spcBef>
                        <a:spcAft>
                          <a:spcPts val="0"/>
                        </a:spcAft>
                      </a:pPr>
                      <a:r>
                        <a:rPr lang="en-US" sz="1600">
                          <a:solidFill>
                            <a:sysClr val="windowText" lastClr="000000"/>
                          </a:solidFill>
                          <a:effectLst/>
                        </a:rPr>
                        <a:t>How many?</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ysClr val="windowText" lastClr="000000"/>
                          </a:solidFill>
                          <a:effectLst/>
                        </a:rPr>
                        <a:t># Electrons in the energy level immediately below valence</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Charge after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Oxidation number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701216"/>
                  </a:ext>
                </a:extLst>
              </a:tr>
              <a:tr h="385847">
                <a:tc>
                  <a:txBody>
                    <a:bodyPr/>
                    <a:lstStyle/>
                    <a:p>
                      <a:pPr marL="0" marR="0">
                        <a:lnSpc>
                          <a:spcPct val="107000"/>
                        </a:lnSpc>
                        <a:spcBef>
                          <a:spcPts val="0"/>
                        </a:spcBef>
                        <a:spcAft>
                          <a:spcPts val="0"/>
                        </a:spcAft>
                      </a:pPr>
                      <a:r>
                        <a:rPr lang="en-US" sz="1600">
                          <a:solidFill>
                            <a:sysClr val="windowText" lastClr="000000"/>
                          </a:solidFill>
                          <a:effectLst/>
                        </a:rPr>
                        <a:t>Sodium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92663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2900235"/>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8498261"/>
                  </a:ext>
                </a:extLst>
              </a:tr>
              <a:tr h="525297">
                <a:tc>
                  <a:txBody>
                    <a:bodyPr/>
                    <a:lstStyle/>
                    <a:p>
                      <a:pPr marL="0" marR="0">
                        <a:lnSpc>
                          <a:spcPct val="107000"/>
                        </a:lnSpc>
                        <a:spcBef>
                          <a:spcPts val="0"/>
                        </a:spcBef>
                        <a:spcAft>
                          <a:spcPts val="0"/>
                        </a:spcAft>
                      </a:pPr>
                      <a:r>
                        <a:rPr lang="en-US" sz="1600">
                          <a:solidFill>
                            <a:sysClr val="windowText" lastClr="000000"/>
                          </a:solidFill>
                          <a:effectLst/>
                        </a:rPr>
                        <a:t>Chlorine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135459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396438"/>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7097371"/>
                  </a:ext>
                </a:extLst>
              </a:tr>
              <a:tr h="385847">
                <a:tc>
                  <a:txBody>
                    <a:bodyPr/>
                    <a:lstStyle/>
                    <a:p>
                      <a:pPr marL="0" marR="0">
                        <a:lnSpc>
                          <a:spcPct val="107000"/>
                        </a:lnSpc>
                        <a:spcBef>
                          <a:spcPts val="0"/>
                        </a:spcBef>
                        <a:spcAft>
                          <a:spcPts val="0"/>
                        </a:spcAft>
                      </a:pPr>
                      <a:r>
                        <a:rPr lang="en-US" sz="1600">
                          <a:solidFill>
                            <a:sysClr val="windowText" lastClr="000000"/>
                          </a:solidFill>
                          <a:effectLst/>
                        </a:rPr>
                        <a:t>Calcium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116853"/>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7899105"/>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5091917"/>
                  </a:ext>
                </a:extLst>
              </a:tr>
              <a:tr h="385847">
                <a:tc>
                  <a:txBody>
                    <a:bodyPr/>
                    <a:lstStyle/>
                    <a:p>
                      <a:pPr marL="0" marR="0">
                        <a:lnSpc>
                          <a:spcPct val="107000"/>
                        </a:lnSpc>
                        <a:spcBef>
                          <a:spcPts val="0"/>
                        </a:spcBef>
                        <a:spcAft>
                          <a:spcPts val="0"/>
                        </a:spcAft>
                      </a:pPr>
                      <a:r>
                        <a:rPr lang="en-US" sz="1600">
                          <a:solidFill>
                            <a:sysClr val="windowText" lastClr="000000"/>
                          </a:solidFill>
                          <a:effectLst/>
                        </a:rPr>
                        <a:t>Oxygen</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05782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131233"/>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0018202"/>
                  </a:ext>
                </a:extLst>
              </a:tr>
            </a:tbl>
          </a:graphicData>
        </a:graphic>
      </p:graphicFrame>
      <p:sp>
        <p:nvSpPr>
          <p:cNvPr id="5" name="&quot;No&quot; Symbol 4"/>
          <p:cNvSpPr/>
          <p:nvPr/>
        </p:nvSpPr>
        <p:spPr>
          <a:xfrm>
            <a:off x="8077200" y="2209800"/>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quot;No&quot; Symbol 5"/>
          <p:cNvSpPr/>
          <p:nvPr/>
        </p:nvSpPr>
        <p:spPr>
          <a:xfrm>
            <a:off x="8077200" y="3325091"/>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8077200" y="4592782"/>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quot; Symbol 7"/>
          <p:cNvSpPr/>
          <p:nvPr/>
        </p:nvSpPr>
        <p:spPr>
          <a:xfrm>
            <a:off x="8077200" y="570807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6858000" y="2209800"/>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quot;No&quot; Symbol 9"/>
          <p:cNvSpPr/>
          <p:nvPr/>
        </p:nvSpPr>
        <p:spPr>
          <a:xfrm>
            <a:off x="6858000" y="3325091"/>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quot;No&quot; Symbol 10"/>
          <p:cNvSpPr/>
          <p:nvPr/>
        </p:nvSpPr>
        <p:spPr>
          <a:xfrm>
            <a:off x="6858000" y="4592782"/>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quot;No&quot; Symbol 11"/>
          <p:cNvSpPr/>
          <p:nvPr/>
        </p:nvSpPr>
        <p:spPr>
          <a:xfrm>
            <a:off x="6858000" y="570807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4322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Forming Ions. Terms</a:t>
            </a:r>
            <a:endParaRPr lang="en-US" dirty="0"/>
          </a:p>
        </p:txBody>
      </p:sp>
      <p:sp>
        <p:nvSpPr>
          <p:cNvPr id="3" name="Content Placeholder 2"/>
          <p:cNvSpPr>
            <a:spLocks noGrp="1"/>
          </p:cNvSpPr>
          <p:nvPr>
            <p:ph idx="1"/>
          </p:nvPr>
        </p:nvSpPr>
        <p:spPr/>
        <p:txBody>
          <a:bodyPr/>
          <a:lstStyle/>
          <a:p>
            <a:r>
              <a:rPr lang="en-US" dirty="0" smtClean="0"/>
              <a:t>Ions have different names depending on whether it forms a positive or negative ion. </a:t>
            </a:r>
          </a:p>
          <a:p>
            <a:r>
              <a:rPr lang="en-US" u="sng" dirty="0" smtClean="0"/>
              <a:t>A positive ion is called a </a:t>
            </a:r>
            <a:r>
              <a:rPr lang="en-US" b="1" u="sng" dirty="0" smtClean="0">
                <a:solidFill>
                  <a:schemeClr val="bg1"/>
                </a:solidFill>
              </a:rPr>
              <a:t>cation</a:t>
            </a:r>
            <a:r>
              <a:rPr lang="en-US" u="sng" dirty="0" smtClean="0"/>
              <a:t>.</a:t>
            </a:r>
          </a:p>
          <a:p>
            <a:r>
              <a:rPr lang="en-US" u="sng" dirty="0" smtClean="0"/>
              <a:t>A negative ion is called an </a:t>
            </a:r>
            <a:r>
              <a:rPr lang="en-US" b="1" u="sng" dirty="0" smtClean="0">
                <a:solidFill>
                  <a:schemeClr val="bg1"/>
                </a:solidFill>
              </a:rPr>
              <a:t>anion</a:t>
            </a:r>
            <a:r>
              <a:rPr lang="en-US" u="sng" dirty="0" smtClean="0"/>
              <a:t>.</a:t>
            </a:r>
            <a:endParaRPr lang="en-US" u="sng" dirty="0"/>
          </a:p>
        </p:txBody>
      </p:sp>
    </p:spTree>
    <p:extLst>
      <p:ext uri="{BB962C8B-B14F-4D97-AF65-F5344CB8AC3E}">
        <p14:creationId xmlns:p14="http://schemas.microsoft.com/office/powerpoint/2010/main" val="2329144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2"/>
            <a:ext cx="6858000" cy="685798"/>
          </a:xfrm>
        </p:spPr>
        <p:txBody>
          <a:bodyPr/>
          <a:lstStyle/>
          <a:p>
            <a:r>
              <a:rPr lang="en-US" sz="3600" dirty="0" smtClean="0">
                <a:solidFill>
                  <a:schemeClr val="bg1"/>
                </a:solidFill>
              </a:rPr>
              <a:t>Complete this chart in your notes</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6462265"/>
              </p:ext>
            </p:extLst>
          </p:nvPr>
        </p:nvGraphicFramePr>
        <p:xfrm>
          <a:off x="13857" y="1124018"/>
          <a:ext cx="9143998" cy="5699346"/>
        </p:xfrm>
        <a:graphic>
          <a:graphicData uri="http://schemas.openxmlformats.org/drawingml/2006/table">
            <a:tbl>
              <a:tblPr firstRow="1" firstCol="1" bandRow="1">
                <a:tableStyleId>{5C22544A-7EE6-4342-B048-85BDC9FD1C3A}</a:tableStyleId>
              </a:tblPr>
              <a:tblGrid>
                <a:gridCol w="1066797">
                  <a:extLst>
                    <a:ext uri="{9D8B030D-6E8A-4147-A177-3AD203B41FA5}">
                      <a16:colId xmlns:a16="http://schemas.microsoft.com/office/drawing/2014/main" val="1213663299"/>
                    </a:ext>
                  </a:extLst>
                </a:gridCol>
                <a:gridCol w="1295400">
                  <a:extLst>
                    <a:ext uri="{9D8B030D-6E8A-4147-A177-3AD203B41FA5}">
                      <a16:colId xmlns:a16="http://schemas.microsoft.com/office/drawing/2014/main" val="2535416175"/>
                    </a:ext>
                  </a:extLst>
                </a:gridCol>
                <a:gridCol w="762001">
                  <a:extLst>
                    <a:ext uri="{9D8B030D-6E8A-4147-A177-3AD203B41FA5}">
                      <a16:colId xmlns:a16="http://schemas.microsoft.com/office/drawing/2014/main" val="2000888538"/>
                    </a:ext>
                  </a:extLst>
                </a:gridCol>
                <a:gridCol w="1203960">
                  <a:extLst>
                    <a:ext uri="{9D8B030D-6E8A-4147-A177-3AD203B41FA5}">
                      <a16:colId xmlns:a16="http://schemas.microsoft.com/office/drawing/2014/main" val="3592810729"/>
                    </a:ext>
                  </a:extLst>
                </a:gridCol>
                <a:gridCol w="1203960">
                  <a:extLst>
                    <a:ext uri="{9D8B030D-6E8A-4147-A177-3AD203B41FA5}">
                      <a16:colId xmlns:a16="http://schemas.microsoft.com/office/drawing/2014/main" val="1532785281"/>
                    </a:ext>
                  </a:extLst>
                </a:gridCol>
                <a:gridCol w="1203960">
                  <a:extLst>
                    <a:ext uri="{9D8B030D-6E8A-4147-A177-3AD203B41FA5}">
                      <a16:colId xmlns:a16="http://schemas.microsoft.com/office/drawing/2014/main" val="1632775086"/>
                    </a:ext>
                  </a:extLst>
                </a:gridCol>
                <a:gridCol w="1203960">
                  <a:extLst>
                    <a:ext uri="{9D8B030D-6E8A-4147-A177-3AD203B41FA5}">
                      <a16:colId xmlns:a16="http://schemas.microsoft.com/office/drawing/2014/main" val="4021836787"/>
                    </a:ext>
                  </a:extLst>
                </a:gridCol>
                <a:gridCol w="1203960">
                  <a:extLst>
                    <a:ext uri="{9D8B030D-6E8A-4147-A177-3AD203B41FA5}">
                      <a16:colId xmlns:a16="http://schemas.microsoft.com/office/drawing/2014/main" val="1229246320"/>
                    </a:ext>
                  </a:extLst>
                </a:gridCol>
              </a:tblGrid>
              <a:tr h="869188">
                <a:tc grid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600">
                          <a:solidFill>
                            <a:sysClr val="windowText" lastClr="000000"/>
                          </a:solidFill>
                          <a:effectLst/>
                        </a:rPr>
                        <a:t>Charge before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Quicker to lose or gain?</a:t>
                      </a:r>
                    </a:p>
                    <a:p>
                      <a:pPr marL="0" marR="0">
                        <a:lnSpc>
                          <a:spcPct val="107000"/>
                        </a:lnSpc>
                        <a:spcBef>
                          <a:spcPts val="0"/>
                        </a:spcBef>
                        <a:spcAft>
                          <a:spcPts val="0"/>
                        </a:spcAft>
                      </a:pPr>
                      <a:r>
                        <a:rPr lang="en-US" sz="1600">
                          <a:solidFill>
                            <a:sysClr val="windowText" lastClr="000000"/>
                          </a:solidFill>
                          <a:effectLst/>
                        </a:rPr>
                        <a:t>How many?</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ysClr val="windowText" lastClr="000000"/>
                          </a:solidFill>
                          <a:effectLst/>
                        </a:rPr>
                        <a:t># Electrons in the energy level immediately below valence</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Charge after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Oxidation number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701216"/>
                  </a:ext>
                </a:extLst>
              </a:tr>
              <a:tr h="385847">
                <a:tc>
                  <a:txBody>
                    <a:bodyPr/>
                    <a:lstStyle/>
                    <a:p>
                      <a:pPr marL="0" marR="0">
                        <a:lnSpc>
                          <a:spcPct val="107000"/>
                        </a:lnSpc>
                        <a:spcBef>
                          <a:spcPts val="0"/>
                        </a:spcBef>
                        <a:spcAft>
                          <a:spcPts val="0"/>
                        </a:spcAft>
                      </a:pPr>
                      <a:r>
                        <a:rPr lang="en-US" sz="1600">
                          <a:solidFill>
                            <a:sysClr val="windowText" lastClr="000000"/>
                          </a:solidFill>
                          <a:effectLst/>
                        </a:rPr>
                        <a:t>Sodium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92663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2900235"/>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8498261"/>
                  </a:ext>
                </a:extLst>
              </a:tr>
              <a:tr h="525297">
                <a:tc>
                  <a:txBody>
                    <a:bodyPr/>
                    <a:lstStyle/>
                    <a:p>
                      <a:pPr marL="0" marR="0">
                        <a:lnSpc>
                          <a:spcPct val="107000"/>
                        </a:lnSpc>
                        <a:spcBef>
                          <a:spcPts val="0"/>
                        </a:spcBef>
                        <a:spcAft>
                          <a:spcPts val="0"/>
                        </a:spcAft>
                      </a:pPr>
                      <a:r>
                        <a:rPr lang="en-US" sz="1600">
                          <a:solidFill>
                            <a:sysClr val="windowText" lastClr="000000"/>
                          </a:solidFill>
                          <a:effectLst/>
                        </a:rPr>
                        <a:t>Chlorine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135459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396438"/>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7097371"/>
                  </a:ext>
                </a:extLst>
              </a:tr>
              <a:tr h="385847">
                <a:tc>
                  <a:txBody>
                    <a:bodyPr/>
                    <a:lstStyle/>
                    <a:p>
                      <a:pPr marL="0" marR="0">
                        <a:lnSpc>
                          <a:spcPct val="107000"/>
                        </a:lnSpc>
                        <a:spcBef>
                          <a:spcPts val="0"/>
                        </a:spcBef>
                        <a:spcAft>
                          <a:spcPts val="0"/>
                        </a:spcAft>
                      </a:pPr>
                      <a:r>
                        <a:rPr lang="en-US" sz="1600">
                          <a:solidFill>
                            <a:sysClr val="windowText" lastClr="000000"/>
                          </a:solidFill>
                          <a:effectLst/>
                        </a:rPr>
                        <a:t>Calcium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116853"/>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7899105"/>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5091917"/>
                  </a:ext>
                </a:extLst>
              </a:tr>
              <a:tr h="385847">
                <a:tc>
                  <a:txBody>
                    <a:bodyPr/>
                    <a:lstStyle/>
                    <a:p>
                      <a:pPr marL="0" marR="0">
                        <a:lnSpc>
                          <a:spcPct val="107000"/>
                        </a:lnSpc>
                        <a:spcBef>
                          <a:spcPts val="0"/>
                        </a:spcBef>
                        <a:spcAft>
                          <a:spcPts val="0"/>
                        </a:spcAft>
                      </a:pPr>
                      <a:r>
                        <a:rPr lang="en-US" sz="1600">
                          <a:solidFill>
                            <a:sysClr val="windowText" lastClr="000000"/>
                          </a:solidFill>
                          <a:effectLst/>
                        </a:rPr>
                        <a:t>Oxygen</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05782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131233"/>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0018202"/>
                  </a:ext>
                </a:extLst>
              </a:tr>
            </a:tbl>
          </a:graphicData>
        </a:graphic>
      </p:graphicFrame>
      <p:sp>
        <p:nvSpPr>
          <p:cNvPr id="5" name="&quot;No&quot; Symbol 4"/>
          <p:cNvSpPr/>
          <p:nvPr/>
        </p:nvSpPr>
        <p:spPr>
          <a:xfrm>
            <a:off x="8077200" y="2209800"/>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quot;No&quot; Symbol 5"/>
          <p:cNvSpPr/>
          <p:nvPr/>
        </p:nvSpPr>
        <p:spPr>
          <a:xfrm>
            <a:off x="8077200" y="3325091"/>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quot;No&quot; Symbol 6"/>
          <p:cNvSpPr/>
          <p:nvPr/>
        </p:nvSpPr>
        <p:spPr>
          <a:xfrm>
            <a:off x="8077200" y="4592782"/>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quot; Symbol 7"/>
          <p:cNvSpPr/>
          <p:nvPr/>
        </p:nvSpPr>
        <p:spPr>
          <a:xfrm>
            <a:off x="8077200" y="5708073"/>
            <a:ext cx="914400" cy="9144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00738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Formation of Ions: </a:t>
            </a:r>
            <a:br>
              <a:rPr lang="en-US" dirty="0" smtClean="0"/>
            </a:br>
            <a:r>
              <a:rPr lang="en-US" dirty="0" smtClean="0"/>
              <a:t>Oxidation Number</a:t>
            </a:r>
            <a:endParaRPr lang="en-US" dirty="0"/>
          </a:p>
        </p:txBody>
      </p:sp>
      <p:sp>
        <p:nvSpPr>
          <p:cNvPr id="3" name="Content Placeholder 2"/>
          <p:cNvSpPr>
            <a:spLocks noGrp="1"/>
          </p:cNvSpPr>
          <p:nvPr>
            <p:ph idx="1"/>
          </p:nvPr>
        </p:nvSpPr>
        <p:spPr>
          <a:xfrm>
            <a:off x="1828800" y="1600200"/>
            <a:ext cx="7162800" cy="4953000"/>
          </a:xfrm>
        </p:spPr>
        <p:txBody>
          <a:bodyPr>
            <a:normAutofit fontScale="85000" lnSpcReduction="10000"/>
          </a:bodyPr>
          <a:lstStyle/>
          <a:p>
            <a:r>
              <a:rPr lang="en-US" dirty="0" smtClean="0"/>
              <a:t>Not all elements lose or gain just one electron.</a:t>
            </a:r>
          </a:p>
          <a:p>
            <a:r>
              <a:rPr lang="en-US" dirty="0" smtClean="0"/>
              <a:t>Some, as with the case of magnesium or oxygen, gain or lose 2.</a:t>
            </a:r>
          </a:p>
          <a:p>
            <a:r>
              <a:rPr lang="en-US" dirty="0" smtClean="0"/>
              <a:t>Some are three.</a:t>
            </a:r>
          </a:p>
          <a:p>
            <a:r>
              <a:rPr lang="en-US" dirty="0" smtClean="0"/>
              <a:t>The charge associated with the atom once it has lost or gained electrons is called it’s oxidation number.</a:t>
            </a:r>
          </a:p>
          <a:p>
            <a:r>
              <a:rPr lang="en-US" u="sng" dirty="0" smtClean="0"/>
              <a:t>An </a:t>
            </a:r>
            <a:r>
              <a:rPr lang="en-US" b="1" u="sng" dirty="0">
                <a:solidFill>
                  <a:schemeClr val="bg1"/>
                </a:solidFill>
              </a:rPr>
              <a:t>oxidation number</a:t>
            </a:r>
            <a:r>
              <a:rPr lang="en-US" u="sng" dirty="0">
                <a:solidFill>
                  <a:schemeClr val="bg1"/>
                </a:solidFill>
              </a:rPr>
              <a:t> </a:t>
            </a:r>
            <a:r>
              <a:rPr lang="en-US" u="sng" dirty="0"/>
              <a:t>is a number assigned to an element in chemical combination that represents the number of electrons lost </a:t>
            </a:r>
            <a:r>
              <a:rPr lang="en-US" u="sng" dirty="0" smtClean="0"/>
              <a:t>or gained by </a:t>
            </a:r>
            <a:r>
              <a:rPr lang="en-US" u="sng" dirty="0"/>
              <a:t>an atom of that element in the compound</a:t>
            </a:r>
            <a:r>
              <a:rPr lang="en-US" u="sng" dirty="0" smtClean="0"/>
              <a:t>.</a:t>
            </a:r>
          </a:p>
        </p:txBody>
      </p:sp>
    </p:spTree>
    <p:extLst>
      <p:ext uri="{BB962C8B-B14F-4D97-AF65-F5344CB8AC3E}">
        <p14:creationId xmlns:p14="http://schemas.microsoft.com/office/powerpoint/2010/main" val="643424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7162800" cy="792162"/>
          </a:xfrm>
        </p:spPr>
        <p:txBody>
          <a:bodyPr/>
          <a:lstStyle/>
          <a:p>
            <a:r>
              <a:rPr lang="en-US" dirty="0" smtClean="0"/>
              <a:t>Oxidation Number, Continued.</a:t>
            </a:r>
            <a:endParaRPr lang="en-US" dirty="0"/>
          </a:p>
        </p:txBody>
      </p:sp>
      <p:sp>
        <p:nvSpPr>
          <p:cNvPr id="3" name="Content Placeholder 2"/>
          <p:cNvSpPr>
            <a:spLocks noGrp="1"/>
          </p:cNvSpPr>
          <p:nvPr>
            <p:ph idx="1"/>
          </p:nvPr>
        </p:nvSpPr>
        <p:spPr>
          <a:xfrm>
            <a:off x="1828800" y="1066800"/>
            <a:ext cx="7162800" cy="5715000"/>
          </a:xfrm>
        </p:spPr>
        <p:txBody>
          <a:bodyPr>
            <a:normAutofit fontScale="85000" lnSpcReduction="20000"/>
          </a:bodyPr>
          <a:lstStyle/>
          <a:p>
            <a:r>
              <a:rPr lang="en-US" dirty="0" smtClean="0"/>
              <a:t>The point of ionic bonds is to balance charges.</a:t>
            </a:r>
          </a:p>
          <a:p>
            <a:r>
              <a:rPr lang="en-US" u="sng" dirty="0" smtClean="0"/>
              <a:t>The </a:t>
            </a:r>
            <a:r>
              <a:rPr lang="en-US" u="sng" dirty="0"/>
              <a:t>oxidation number tells you how many electrons the ion either has in excess or needs, allowing you to predict the number of other atoms this ion will need to bond with in order to balance the ion’s </a:t>
            </a:r>
            <a:r>
              <a:rPr lang="en-US" u="sng" dirty="0" smtClean="0"/>
              <a:t>charge.</a:t>
            </a:r>
          </a:p>
          <a:p>
            <a:r>
              <a:rPr lang="en-US" dirty="0" smtClean="0"/>
              <a:t>For example, magnesium loses 2 electrons when it forms an ion. </a:t>
            </a:r>
          </a:p>
          <a:p>
            <a:r>
              <a:rPr lang="en-US" dirty="0" smtClean="0"/>
              <a:t>It gains a +2 charge by losing 2 electrons.</a:t>
            </a:r>
          </a:p>
          <a:p>
            <a:r>
              <a:rPr lang="en-US" dirty="0" smtClean="0"/>
              <a:t>Its oxidation number is then +2.</a:t>
            </a:r>
          </a:p>
          <a:p>
            <a:r>
              <a:rPr lang="en-US" dirty="0" smtClean="0"/>
              <a:t>This lets you know that magnesium will need to make a bond with enough atoms to balance out the +2 charge.</a:t>
            </a:r>
          </a:p>
          <a:p>
            <a:r>
              <a:rPr lang="en-US" dirty="0" smtClean="0"/>
              <a:t>This could be 1 atom with a -2 charge or</a:t>
            </a:r>
          </a:p>
          <a:p>
            <a:r>
              <a:rPr lang="en-US" dirty="0" smtClean="0"/>
              <a:t>This could be with 2 atoms with a -1 charge.</a:t>
            </a:r>
            <a:endParaRPr lang="en-US" dirty="0"/>
          </a:p>
        </p:txBody>
      </p:sp>
    </p:spTree>
    <p:extLst>
      <p:ext uri="{BB962C8B-B14F-4D97-AF65-F5344CB8AC3E}">
        <p14:creationId xmlns:p14="http://schemas.microsoft.com/office/powerpoint/2010/main" val="11218166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2"/>
            <a:ext cx="6858000" cy="685798"/>
          </a:xfrm>
        </p:spPr>
        <p:txBody>
          <a:bodyPr/>
          <a:lstStyle/>
          <a:p>
            <a:r>
              <a:rPr lang="en-US" sz="3600" dirty="0" smtClean="0">
                <a:solidFill>
                  <a:schemeClr val="bg1"/>
                </a:solidFill>
              </a:rPr>
              <a:t>Complete this chart in your notes</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2406019"/>
              </p:ext>
            </p:extLst>
          </p:nvPr>
        </p:nvGraphicFramePr>
        <p:xfrm>
          <a:off x="0" y="1219198"/>
          <a:ext cx="9143998" cy="5638802"/>
        </p:xfrm>
        <a:graphic>
          <a:graphicData uri="http://schemas.openxmlformats.org/drawingml/2006/table">
            <a:tbl>
              <a:tblPr firstRow="1" firstCol="1" bandRow="1">
                <a:tableStyleId>{5C22544A-7EE6-4342-B048-85BDC9FD1C3A}</a:tableStyleId>
              </a:tblPr>
              <a:tblGrid>
                <a:gridCol w="1066797">
                  <a:extLst>
                    <a:ext uri="{9D8B030D-6E8A-4147-A177-3AD203B41FA5}">
                      <a16:colId xmlns:a16="http://schemas.microsoft.com/office/drawing/2014/main" val="1213663299"/>
                    </a:ext>
                  </a:extLst>
                </a:gridCol>
                <a:gridCol w="1295400">
                  <a:extLst>
                    <a:ext uri="{9D8B030D-6E8A-4147-A177-3AD203B41FA5}">
                      <a16:colId xmlns:a16="http://schemas.microsoft.com/office/drawing/2014/main" val="2535416175"/>
                    </a:ext>
                  </a:extLst>
                </a:gridCol>
                <a:gridCol w="762001">
                  <a:extLst>
                    <a:ext uri="{9D8B030D-6E8A-4147-A177-3AD203B41FA5}">
                      <a16:colId xmlns:a16="http://schemas.microsoft.com/office/drawing/2014/main" val="2000888538"/>
                    </a:ext>
                  </a:extLst>
                </a:gridCol>
                <a:gridCol w="1203960">
                  <a:extLst>
                    <a:ext uri="{9D8B030D-6E8A-4147-A177-3AD203B41FA5}">
                      <a16:colId xmlns:a16="http://schemas.microsoft.com/office/drawing/2014/main" val="3592810729"/>
                    </a:ext>
                  </a:extLst>
                </a:gridCol>
                <a:gridCol w="1203960">
                  <a:extLst>
                    <a:ext uri="{9D8B030D-6E8A-4147-A177-3AD203B41FA5}">
                      <a16:colId xmlns:a16="http://schemas.microsoft.com/office/drawing/2014/main" val="1532785281"/>
                    </a:ext>
                  </a:extLst>
                </a:gridCol>
                <a:gridCol w="1203960">
                  <a:extLst>
                    <a:ext uri="{9D8B030D-6E8A-4147-A177-3AD203B41FA5}">
                      <a16:colId xmlns:a16="http://schemas.microsoft.com/office/drawing/2014/main" val="1632775086"/>
                    </a:ext>
                  </a:extLst>
                </a:gridCol>
                <a:gridCol w="1203960">
                  <a:extLst>
                    <a:ext uri="{9D8B030D-6E8A-4147-A177-3AD203B41FA5}">
                      <a16:colId xmlns:a16="http://schemas.microsoft.com/office/drawing/2014/main" val="4021836787"/>
                    </a:ext>
                  </a:extLst>
                </a:gridCol>
                <a:gridCol w="1203960">
                  <a:extLst>
                    <a:ext uri="{9D8B030D-6E8A-4147-A177-3AD203B41FA5}">
                      <a16:colId xmlns:a16="http://schemas.microsoft.com/office/drawing/2014/main" val="1229246320"/>
                    </a:ext>
                  </a:extLst>
                </a:gridCol>
              </a:tblGrid>
              <a:tr h="869188">
                <a:tc grid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600">
                          <a:solidFill>
                            <a:sysClr val="windowText" lastClr="000000"/>
                          </a:solidFill>
                          <a:effectLst/>
                        </a:rPr>
                        <a:t>Charge before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Quicker to lose or gain?</a:t>
                      </a:r>
                    </a:p>
                    <a:p>
                      <a:pPr marL="0" marR="0">
                        <a:lnSpc>
                          <a:spcPct val="107000"/>
                        </a:lnSpc>
                        <a:spcBef>
                          <a:spcPts val="0"/>
                        </a:spcBef>
                        <a:spcAft>
                          <a:spcPts val="0"/>
                        </a:spcAft>
                      </a:pPr>
                      <a:r>
                        <a:rPr lang="en-US" sz="1600">
                          <a:solidFill>
                            <a:sysClr val="windowText" lastClr="000000"/>
                          </a:solidFill>
                          <a:effectLst/>
                        </a:rPr>
                        <a:t>How many?</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ysClr val="windowText" lastClr="000000"/>
                          </a:solidFill>
                          <a:effectLst/>
                        </a:rPr>
                        <a:t># Electrons in the energy level immediately below valence</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Charge after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Oxidation number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701216"/>
                  </a:ext>
                </a:extLst>
              </a:tr>
              <a:tr h="385847">
                <a:tc>
                  <a:txBody>
                    <a:bodyPr/>
                    <a:lstStyle/>
                    <a:p>
                      <a:pPr marL="0" marR="0">
                        <a:lnSpc>
                          <a:spcPct val="107000"/>
                        </a:lnSpc>
                        <a:spcBef>
                          <a:spcPts val="0"/>
                        </a:spcBef>
                        <a:spcAft>
                          <a:spcPts val="0"/>
                        </a:spcAft>
                      </a:pPr>
                      <a:r>
                        <a:rPr lang="en-US" sz="1600">
                          <a:solidFill>
                            <a:sysClr val="windowText" lastClr="000000"/>
                          </a:solidFill>
                          <a:effectLst/>
                        </a:rPr>
                        <a:t>Sodium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92663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2900235"/>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8498261"/>
                  </a:ext>
                </a:extLst>
              </a:tr>
              <a:tr h="525297">
                <a:tc>
                  <a:txBody>
                    <a:bodyPr/>
                    <a:lstStyle/>
                    <a:p>
                      <a:pPr marL="0" marR="0">
                        <a:lnSpc>
                          <a:spcPct val="107000"/>
                        </a:lnSpc>
                        <a:spcBef>
                          <a:spcPts val="0"/>
                        </a:spcBef>
                        <a:spcAft>
                          <a:spcPts val="0"/>
                        </a:spcAft>
                      </a:pPr>
                      <a:r>
                        <a:rPr lang="en-US" sz="1600">
                          <a:solidFill>
                            <a:sysClr val="windowText" lastClr="000000"/>
                          </a:solidFill>
                          <a:effectLst/>
                        </a:rPr>
                        <a:t>Chlorine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135459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396438"/>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7097371"/>
                  </a:ext>
                </a:extLst>
              </a:tr>
              <a:tr h="385847">
                <a:tc>
                  <a:txBody>
                    <a:bodyPr/>
                    <a:lstStyle/>
                    <a:p>
                      <a:pPr marL="0" marR="0">
                        <a:lnSpc>
                          <a:spcPct val="107000"/>
                        </a:lnSpc>
                        <a:spcBef>
                          <a:spcPts val="0"/>
                        </a:spcBef>
                        <a:spcAft>
                          <a:spcPts val="0"/>
                        </a:spcAft>
                      </a:pPr>
                      <a:r>
                        <a:rPr lang="en-US" sz="1600">
                          <a:solidFill>
                            <a:sysClr val="windowText" lastClr="000000"/>
                          </a:solidFill>
                          <a:effectLst/>
                        </a:rPr>
                        <a:t>Calcium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116853"/>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7899105"/>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5091917"/>
                  </a:ext>
                </a:extLst>
              </a:tr>
              <a:tr h="385847">
                <a:tc>
                  <a:txBody>
                    <a:bodyPr/>
                    <a:lstStyle/>
                    <a:p>
                      <a:pPr marL="0" marR="0">
                        <a:lnSpc>
                          <a:spcPct val="107000"/>
                        </a:lnSpc>
                        <a:spcBef>
                          <a:spcPts val="0"/>
                        </a:spcBef>
                        <a:spcAft>
                          <a:spcPts val="0"/>
                        </a:spcAft>
                      </a:pPr>
                      <a:r>
                        <a:rPr lang="en-US" sz="1600">
                          <a:solidFill>
                            <a:sysClr val="windowText" lastClr="000000"/>
                          </a:solidFill>
                          <a:effectLst/>
                        </a:rPr>
                        <a:t>Oxygen</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057821"/>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131233"/>
                  </a:ext>
                </a:extLst>
              </a:tr>
              <a:tr h="385847">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0018202"/>
                  </a:ext>
                </a:extLst>
              </a:tr>
            </a:tbl>
          </a:graphicData>
        </a:graphic>
      </p:graphicFrame>
    </p:spTree>
    <p:extLst>
      <p:ext uri="{BB962C8B-B14F-4D97-AF65-F5344CB8AC3E}">
        <p14:creationId xmlns:p14="http://schemas.microsoft.com/office/powerpoint/2010/main" val="11633172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2"/>
            <a:ext cx="6858000" cy="685798"/>
          </a:xfrm>
        </p:spPr>
        <p:txBody>
          <a:bodyPr/>
          <a:lstStyle/>
          <a:p>
            <a:r>
              <a:rPr lang="en-US" sz="3600" dirty="0" smtClean="0">
                <a:solidFill>
                  <a:schemeClr val="bg1"/>
                </a:solidFill>
              </a:rPr>
              <a:t>Complete this chart in your notes</a:t>
            </a:r>
            <a:endParaRPr lang="en-US" sz="36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897120"/>
              </p:ext>
            </p:extLst>
          </p:nvPr>
        </p:nvGraphicFramePr>
        <p:xfrm>
          <a:off x="0" y="1219198"/>
          <a:ext cx="9143998" cy="5638800"/>
        </p:xfrm>
        <a:graphic>
          <a:graphicData uri="http://schemas.openxmlformats.org/drawingml/2006/table">
            <a:tbl>
              <a:tblPr firstRow="1" firstCol="1" bandRow="1">
                <a:tableStyleId>{5C22544A-7EE6-4342-B048-85BDC9FD1C3A}</a:tableStyleId>
              </a:tblPr>
              <a:tblGrid>
                <a:gridCol w="1066797">
                  <a:extLst>
                    <a:ext uri="{9D8B030D-6E8A-4147-A177-3AD203B41FA5}">
                      <a16:colId xmlns:a16="http://schemas.microsoft.com/office/drawing/2014/main" val="1213663299"/>
                    </a:ext>
                  </a:extLst>
                </a:gridCol>
                <a:gridCol w="1295400">
                  <a:extLst>
                    <a:ext uri="{9D8B030D-6E8A-4147-A177-3AD203B41FA5}">
                      <a16:colId xmlns:a16="http://schemas.microsoft.com/office/drawing/2014/main" val="2535416175"/>
                    </a:ext>
                  </a:extLst>
                </a:gridCol>
                <a:gridCol w="762001">
                  <a:extLst>
                    <a:ext uri="{9D8B030D-6E8A-4147-A177-3AD203B41FA5}">
                      <a16:colId xmlns:a16="http://schemas.microsoft.com/office/drawing/2014/main" val="2000888538"/>
                    </a:ext>
                  </a:extLst>
                </a:gridCol>
                <a:gridCol w="1203960">
                  <a:extLst>
                    <a:ext uri="{9D8B030D-6E8A-4147-A177-3AD203B41FA5}">
                      <a16:colId xmlns:a16="http://schemas.microsoft.com/office/drawing/2014/main" val="3592810729"/>
                    </a:ext>
                  </a:extLst>
                </a:gridCol>
                <a:gridCol w="1203960">
                  <a:extLst>
                    <a:ext uri="{9D8B030D-6E8A-4147-A177-3AD203B41FA5}">
                      <a16:colId xmlns:a16="http://schemas.microsoft.com/office/drawing/2014/main" val="1532785281"/>
                    </a:ext>
                  </a:extLst>
                </a:gridCol>
                <a:gridCol w="1203960">
                  <a:extLst>
                    <a:ext uri="{9D8B030D-6E8A-4147-A177-3AD203B41FA5}">
                      <a16:colId xmlns:a16="http://schemas.microsoft.com/office/drawing/2014/main" val="1632775086"/>
                    </a:ext>
                  </a:extLst>
                </a:gridCol>
                <a:gridCol w="1203960">
                  <a:extLst>
                    <a:ext uri="{9D8B030D-6E8A-4147-A177-3AD203B41FA5}">
                      <a16:colId xmlns:a16="http://schemas.microsoft.com/office/drawing/2014/main" val="4021836787"/>
                    </a:ext>
                  </a:extLst>
                </a:gridCol>
                <a:gridCol w="1203960">
                  <a:extLst>
                    <a:ext uri="{9D8B030D-6E8A-4147-A177-3AD203B41FA5}">
                      <a16:colId xmlns:a16="http://schemas.microsoft.com/office/drawing/2014/main" val="1229246320"/>
                    </a:ext>
                  </a:extLst>
                </a:gridCol>
              </a:tblGrid>
              <a:tr h="816523">
                <a:tc gridSpan="3">
                  <a:txBody>
                    <a:bodyPr/>
                    <a:lstStyle/>
                    <a:p>
                      <a:pPr marL="0" marR="0">
                        <a:lnSpc>
                          <a:spcPct val="107000"/>
                        </a:lnSpc>
                        <a:spcBef>
                          <a:spcPts val="0"/>
                        </a:spcBef>
                        <a:spcAft>
                          <a:spcPts val="0"/>
                        </a:spcAft>
                      </a:pPr>
                      <a:r>
                        <a:rPr lang="en-US" sz="1600" dirty="0">
                          <a:solidFill>
                            <a:sysClr val="windowText" lastClr="000000"/>
                          </a:solidFill>
                          <a:effectLst/>
                        </a:rPr>
                        <a:t> </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600">
                          <a:solidFill>
                            <a:sysClr val="windowText" lastClr="000000"/>
                          </a:solidFill>
                          <a:effectLst/>
                        </a:rPr>
                        <a:t>Charge before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Quicker to lose or gain?</a:t>
                      </a:r>
                    </a:p>
                    <a:p>
                      <a:pPr marL="0" marR="0">
                        <a:lnSpc>
                          <a:spcPct val="107000"/>
                        </a:lnSpc>
                        <a:spcBef>
                          <a:spcPts val="0"/>
                        </a:spcBef>
                        <a:spcAft>
                          <a:spcPts val="0"/>
                        </a:spcAft>
                      </a:pPr>
                      <a:r>
                        <a:rPr lang="en-US" sz="1600">
                          <a:solidFill>
                            <a:sysClr val="windowText" lastClr="000000"/>
                          </a:solidFill>
                          <a:effectLst/>
                        </a:rPr>
                        <a:t>How many?</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100" dirty="0">
                          <a:solidFill>
                            <a:sysClr val="windowText" lastClr="000000"/>
                          </a:solidFill>
                          <a:effectLst/>
                        </a:rPr>
                        <a:t># Electrons in the energy level immediately below valence</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dirty="0">
                          <a:solidFill>
                            <a:sysClr val="windowText" lastClr="000000"/>
                          </a:solidFill>
                          <a:effectLst/>
                        </a:rPr>
                        <a:t>Charge after</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Oxidation number</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25701216"/>
                  </a:ext>
                </a:extLst>
              </a:tr>
              <a:tr h="396024">
                <a:tc>
                  <a:txBody>
                    <a:bodyPr/>
                    <a:lstStyle/>
                    <a:p>
                      <a:pPr marL="0" marR="0">
                        <a:lnSpc>
                          <a:spcPct val="107000"/>
                        </a:lnSpc>
                        <a:spcBef>
                          <a:spcPts val="0"/>
                        </a:spcBef>
                        <a:spcAft>
                          <a:spcPts val="0"/>
                        </a:spcAft>
                      </a:pPr>
                      <a:r>
                        <a:rPr lang="en-US" sz="1600">
                          <a:solidFill>
                            <a:sysClr val="windowText" lastClr="000000"/>
                          </a:solidFill>
                          <a:effectLst/>
                        </a:rPr>
                        <a:t>Sodium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11</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0</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lose 1</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smtClean="0">
                          <a:solidFill>
                            <a:sysClr val="windowText" lastClr="000000"/>
                          </a:solidFill>
                          <a:effectLst/>
                        </a:rPr>
                        <a:t>8</a:t>
                      </a:r>
                      <a:r>
                        <a:rPr lang="en-US" sz="3200" dirty="0">
                          <a:solidFill>
                            <a:sysClr val="windowText" lastClr="000000"/>
                          </a:solidFill>
                          <a:effectLst/>
                        </a:rPr>
                        <a:t> </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smtClean="0">
                          <a:solidFill>
                            <a:sysClr val="windowText" lastClr="000000"/>
                          </a:solidFill>
                          <a:effectLst/>
                        </a:rPr>
                        <a:t>+1</a:t>
                      </a:r>
                      <a:r>
                        <a:rPr lang="en-US" sz="3200" dirty="0">
                          <a:solidFill>
                            <a:sysClr val="windowText" lastClr="000000"/>
                          </a:solidFill>
                          <a:effectLst/>
                        </a:rPr>
                        <a:t> </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smtClean="0">
                          <a:solidFill>
                            <a:sysClr val="windowText" lastClr="000000"/>
                          </a:solidFill>
                          <a:effectLst/>
                        </a:rPr>
                        <a:t>+1</a:t>
                      </a:r>
                      <a:r>
                        <a:rPr lang="en-US" sz="3200" dirty="0">
                          <a:solidFill>
                            <a:sysClr val="windowText" lastClr="000000"/>
                          </a:solidFill>
                          <a:effectLst/>
                        </a:rPr>
                        <a:t> </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926631"/>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11</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32900235"/>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0</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8498261"/>
                  </a:ext>
                </a:extLst>
              </a:tr>
              <a:tr h="466013">
                <a:tc>
                  <a:txBody>
                    <a:bodyPr/>
                    <a:lstStyle/>
                    <a:p>
                      <a:pPr marL="0" marR="0">
                        <a:lnSpc>
                          <a:spcPct val="107000"/>
                        </a:lnSpc>
                        <a:spcBef>
                          <a:spcPts val="0"/>
                        </a:spcBef>
                        <a:spcAft>
                          <a:spcPts val="0"/>
                        </a:spcAft>
                      </a:pPr>
                      <a:r>
                        <a:rPr lang="en-US" sz="1600">
                          <a:solidFill>
                            <a:sysClr val="windowText" lastClr="000000"/>
                          </a:solidFill>
                          <a:effectLst/>
                        </a:rPr>
                        <a:t>Chlorine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17</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0</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smtClean="0">
                          <a:solidFill>
                            <a:sysClr val="windowText" lastClr="000000"/>
                          </a:solidFill>
                          <a:effectLst/>
                        </a:rPr>
                        <a:t>gain 1</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8</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-1</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-1</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1354591"/>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17</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3396438"/>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0</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77097371"/>
                  </a:ext>
                </a:extLst>
              </a:tr>
              <a:tr h="396024">
                <a:tc>
                  <a:txBody>
                    <a:bodyPr/>
                    <a:lstStyle/>
                    <a:p>
                      <a:pPr marL="0" marR="0">
                        <a:lnSpc>
                          <a:spcPct val="107000"/>
                        </a:lnSpc>
                        <a:spcBef>
                          <a:spcPts val="0"/>
                        </a:spcBef>
                        <a:spcAft>
                          <a:spcPts val="0"/>
                        </a:spcAft>
                      </a:pPr>
                      <a:r>
                        <a:rPr lang="en-US" sz="1600">
                          <a:solidFill>
                            <a:sysClr val="windowText" lastClr="000000"/>
                          </a:solidFill>
                          <a:effectLst/>
                        </a:rPr>
                        <a:t>Calcium</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20</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0</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lose 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8</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3116853"/>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20</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7899105"/>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0</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5091917"/>
                  </a:ext>
                </a:extLst>
              </a:tr>
              <a:tr h="396024">
                <a:tc>
                  <a:txBody>
                    <a:bodyPr/>
                    <a:lstStyle/>
                    <a:p>
                      <a:pPr marL="0" marR="0">
                        <a:lnSpc>
                          <a:spcPct val="107000"/>
                        </a:lnSpc>
                        <a:spcBef>
                          <a:spcPts val="0"/>
                        </a:spcBef>
                        <a:spcAft>
                          <a:spcPts val="0"/>
                        </a:spcAft>
                      </a:pPr>
                      <a:r>
                        <a:rPr lang="en-US" sz="1600">
                          <a:solidFill>
                            <a:sysClr val="windowText" lastClr="000000"/>
                          </a:solidFill>
                          <a:effectLst/>
                        </a:rPr>
                        <a:t>Oxygen</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Protons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8</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0</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smtClean="0">
                          <a:solidFill>
                            <a:sysClr val="windowText" lastClr="000000"/>
                          </a:solidFill>
                          <a:effectLst/>
                        </a:rPr>
                        <a:t>gain 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pPr marL="0" marR="0" algn="ctr">
                        <a:lnSpc>
                          <a:spcPct val="107000"/>
                        </a:lnSpc>
                        <a:spcBef>
                          <a:spcPts val="0"/>
                        </a:spcBef>
                        <a:spcAft>
                          <a:spcPts val="0"/>
                        </a:spcAft>
                      </a:pPr>
                      <a:r>
                        <a:rPr lang="en-US" sz="3200" dirty="0">
                          <a:solidFill>
                            <a:sysClr val="windowText" lastClr="000000"/>
                          </a:solidFill>
                          <a:effectLst/>
                        </a:rPr>
                        <a:t> </a:t>
                      </a:r>
                      <a:r>
                        <a:rPr lang="en-US" sz="3200" dirty="0" smtClean="0">
                          <a:solidFill>
                            <a:sysClr val="windowText" lastClr="000000"/>
                          </a:solidFill>
                          <a:effectLst/>
                        </a:rPr>
                        <a:t>-2</a:t>
                      </a:r>
                      <a:endParaRPr lang="en-US" sz="32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4057821"/>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Electrons</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8</a:t>
                      </a:r>
                      <a:endParaRPr lang="en-US" sz="2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131233"/>
                  </a:ext>
                </a:extLst>
              </a:tr>
              <a:tr h="396024">
                <a:tc>
                  <a:txBody>
                    <a:bodyPr/>
                    <a:lstStyle/>
                    <a:p>
                      <a:pPr marL="0" marR="0">
                        <a:lnSpc>
                          <a:spcPct val="107000"/>
                        </a:lnSpc>
                        <a:spcBef>
                          <a:spcPts val="0"/>
                        </a:spcBef>
                        <a:spcAft>
                          <a:spcPts val="0"/>
                        </a:spcAft>
                      </a:pPr>
                      <a:r>
                        <a:rPr lang="en-US" sz="1600">
                          <a:solidFill>
                            <a:sysClr val="windowText" lastClr="000000"/>
                          </a:solidFill>
                          <a:effectLst/>
                        </a:rPr>
                        <a:t> </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1600">
                          <a:solidFill>
                            <a:sysClr val="windowText" lastClr="000000"/>
                          </a:solidFill>
                          <a:effectLst/>
                        </a:rPr>
                        <a:t>Total Charge</a:t>
                      </a:r>
                      <a:endParaRPr lang="en-US" sz="16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nSpc>
                          <a:spcPct val="107000"/>
                        </a:lnSpc>
                        <a:spcBef>
                          <a:spcPts val="0"/>
                        </a:spcBef>
                        <a:spcAft>
                          <a:spcPts val="0"/>
                        </a:spcAft>
                      </a:pPr>
                      <a:r>
                        <a:rPr lang="en-US" sz="2400" dirty="0">
                          <a:solidFill>
                            <a:sysClr val="windowText" lastClr="000000"/>
                          </a:solidFill>
                          <a:effectLst/>
                        </a:rPr>
                        <a:t> </a:t>
                      </a:r>
                      <a:r>
                        <a:rPr lang="en-US" sz="2400" dirty="0" smtClean="0">
                          <a:solidFill>
                            <a:sysClr val="windowText" lastClr="000000"/>
                          </a:solidFill>
                          <a:effectLst/>
                        </a:rPr>
                        <a:t>0</a:t>
                      </a:r>
                      <a:endParaRPr lang="en-US" sz="1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733" marR="67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40018202"/>
                  </a:ext>
                </a:extLst>
              </a:tr>
            </a:tbl>
          </a:graphicData>
        </a:graphic>
      </p:graphicFrame>
    </p:spTree>
    <p:extLst>
      <p:ext uri="{BB962C8B-B14F-4D97-AF65-F5344CB8AC3E}">
        <p14:creationId xmlns:p14="http://schemas.microsoft.com/office/powerpoint/2010/main" val="3122610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828800" y="274638"/>
            <a:ext cx="6858000" cy="762000"/>
          </a:xfrm>
        </p:spPr>
        <p:txBody>
          <a:bodyPr/>
          <a:lstStyle/>
          <a:p>
            <a:pPr eaLnBrk="1" hangingPunct="1"/>
            <a:r>
              <a:rPr lang="en-US" altLang="en-US" dirty="0" smtClean="0"/>
              <a:t>Atoms: Subatomic Particles</a:t>
            </a:r>
          </a:p>
        </p:txBody>
      </p:sp>
      <p:sp>
        <p:nvSpPr>
          <p:cNvPr id="20484" name="Rectangle 3"/>
          <p:cNvSpPr>
            <a:spLocks noGrp="1" noChangeArrowheads="1"/>
          </p:cNvSpPr>
          <p:nvPr>
            <p:ph idx="1"/>
          </p:nvPr>
        </p:nvSpPr>
        <p:spPr>
          <a:xfrm>
            <a:off x="0" y="1036638"/>
            <a:ext cx="9086850" cy="1782762"/>
          </a:xfrm>
          <a:solidFill>
            <a:schemeClr val="bg1">
              <a:lumMod val="65000"/>
            </a:schemeClr>
          </a:solidFill>
        </p:spPr>
        <p:txBody>
          <a:bodyPr/>
          <a:lstStyle/>
          <a:p>
            <a:pPr eaLnBrk="1" hangingPunct="1"/>
            <a:r>
              <a:rPr lang="en-US" altLang="en-US" dirty="0" smtClean="0"/>
              <a:t>The atom is composed of three main types of smaller “subatomic” particles in two regions…</a:t>
            </a:r>
          </a:p>
        </p:txBody>
      </p:sp>
      <p:sp>
        <p:nvSpPr>
          <p:cNvPr id="20485" name="Rectangle 1"/>
          <p:cNvSpPr>
            <a:spLocks noChangeArrowheads="1"/>
          </p:cNvSpPr>
          <p:nvPr/>
        </p:nvSpPr>
        <p:spPr bwMode="auto">
          <a:xfrm>
            <a:off x="0" y="2438400"/>
            <a:ext cx="3810000" cy="4419600"/>
          </a:xfrm>
          <a:prstGeom prst="rect">
            <a:avLst/>
          </a:prstGeom>
          <a:solidFill>
            <a:schemeClr val="bg1">
              <a:lumMod val="65000"/>
            </a:schemeClr>
          </a:solidFill>
          <a:ln>
            <a:noFill/>
          </a:ln>
        </p:spPr>
        <p:txBody>
          <a:bodyPr/>
          <a:lstStyle>
            <a:lvl1pPr marL="173038" indent="-173038">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eaLnBrk="1" hangingPunct="1">
              <a:lnSpc>
                <a:spcPct val="90000"/>
              </a:lnSpc>
            </a:pPr>
            <a:r>
              <a:rPr lang="en-US" altLang="en-US" dirty="0">
                <a:solidFill>
                  <a:srgbClr val="000000"/>
                </a:solidFill>
              </a:rPr>
              <a:t>(p+) Protons:</a:t>
            </a:r>
            <a:r>
              <a:rPr lang="en-US" altLang="en-US" dirty="0"/>
              <a:t> positively charged particles.</a:t>
            </a:r>
          </a:p>
          <a:p>
            <a:pPr eaLnBrk="1" hangingPunct="1">
              <a:lnSpc>
                <a:spcPct val="90000"/>
              </a:lnSpc>
            </a:pPr>
            <a:r>
              <a:rPr lang="en-US" altLang="en-US" dirty="0">
                <a:solidFill>
                  <a:srgbClr val="000000"/>
                </a:solidFill>
              </a:rPr>
              <a:t>(n°) Neutrons:</a:t>
            </a:r>
            <a:r>
              <a:rPr lang="en-US" altLang="en-US" dirty="0"/>
              <a:t> particles with no charge.</a:t>
            </a:r>
          </a:p>
          <a:p>
            <a:pPr eaLnBrk="1" hangingPunct="1">
              <a:lnSpc>
                <a:spcPct val="90000"/>
              </a:lnSpc>
            </a:pPr>
            <a:r>
              <a:rPr lang="en-US" altLang="en-US" dirty="0">
                <a:solidFill>
                  <a:srgbClr val="000000"/>
                </a:solidFill>
              </a:rPr>
              <a:t>(e-) Electrons:</a:t>
            </a:r>
            <a:r>
              <a:rPr lang="en-US" altLang="en-US" dirty="0"/>
              <a:t> negatively charged particles. </a:t>
            </a:r>
            <a:endParaRPr lang="en-US" altLang="en-US" sz="1800" dirty="0">
              <a:solidFill>
                <a:schemeClr val="tx1"/>
              </a:solidFill>
              <a:latin typeface="Arial" panose="020B0604020202020204" pitchFamily="34" charset="0"/>
            </a:endParaRPr>
          </a:p>
        </p:txBody>
      </p:sp>
      <p:pic>
        <p:nvPicPr>
          <p:cNvPr id="6" name="Picture 5"/>
          <p:cNvPicPr>
            <a:picLocks noChangeAspect="1" noChangeArrowheads="1"/>
          </p:cNvPicPr>
          <p:nvPr/>
        </p:nvPicPr>
        <p:blipFill>
          <a:blip r:embed="rId2"/>
          <a:srcRect t="4436"/>
          <a:stretch>
            <a:fillRect/>
          </a:stretch>
        </p:blipFill>
        <p:spPr bwMode="auto">
          <a:xfrm>
            <a:off x="3810000" y="2021155"/>
            <a:ext cx="4049601" cy="3695700"/>
          </a:xfrm>
          <a:prstGeom prst="rect">
            <a:avLst/>
          </a:prstGeom>
          <a:noFill/>
          <a:ln w="9525">
            <a:noFill/>
            <a:miter lim="800000"/>
            <a:headEnd/>
            <a:tailEnd/>
          </a:ln>
        </p:spPr>
      </p:pic>
      <p:sp>
        <p:nvSpPr>
          <p:cNvPr id="7" name="Rectangle 6"/>
          <p:cNvSpPr/>
          <p:nvPr/>
        </p:nvSpPr>
        <p:spPr>
          <a:xfrm>
            <a:off x="7026211" y="4203071"/>
            <a:ext cx="2128036" cy="1295400"/>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Electron Cloud:</a:t>
            </a:r>
          </a:p>
          <a:p>
            <a:pPr algn="ctr"/>
            <a:r>
              <a:rPr lang="en-US" dirty="0" smtClean="0">
                <a:solidFill>
                  <a:schemeClr val="tx1"/>
                </a:solidFill>
              </a:rPr>
              <a:t>Electrons orbit the nucleus in a cloud in orbitals.</a:t>
            </a:r>
            <a:endParaRPr lang="en-US" dirty="0">
              <a:solidFill>
                <a:schemeClr val="tx1"/>
              </a:solidFill>
            </a:endParaRPr>
          </a:p>
        </p:txBody>
      </p:sp>
      <p:cxnSp>
        <p:nvCxnSpPr>
          <p:cNvPr id="8" name="Straight Arrow Connector 7"/>
          <p:cNvCxnSpPr>
            <a:stCxn id="7" idx="1"/>
          </p:cNvCxnSpPr>
          <p:nvPr/>
        </p:nvCxnSpPr>
        <p:spPr>
          <a:xfrm flipH="1" flipV="1">
            <a:off x="6402922" y="4343400"/>
            <a:ext cx="623289" cy="50737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7762" y="5562600"/>
            <a:ext cx="2659238" cy="1295400"/>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Nucleus:</a:t>
            </a:r>
          </a:p>
          <a:p>
            <a:pPr algn="ctr"/>
            <a:r>
              <a:rPr lang="en-US" dirty="0" smtClean="0">
                <a:solidFill>
                  <a:schemeClr val="tx1"/>
                </a:solidFill>
              </a:rPr>
              <a:t>Where the protons and neutrons are.</a:t>
            </a:r>
            <a:endParaRPr lang="en-US" dirty="0">
              <a:solidFill>
                <a:schemeClr val="tx1"/>
              </a:solidFill>
            </a:endParaRPr>
          </a:p>
        </p:txBody>
      </p:sp>
      <p:cxnSp>
        <p:nvCxnSpPr>
          <p:cNvPr id="10" name="Straight Arrow Connector 9"/>
          <p:cNvCxnSpPr>
            <a:stCxn id="9" idx="0"/>
          </p:cNvCxnSpPr>
          <p:nvPr/>
        </p:nvCxnSpPr>
        <p:spPr>
          <a:xfrm flipV="1">
            <a:off x="5147381" y="3946526"/>
            <a:ext cx="283859" cy="161607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687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533400" y="274638"/>
            <a:ext cx="8153400" cy="760439"/>
          </a:xfrm>
        </p:spPr>
        <p:txBody>
          <a:bodyPr/>
          <a:lstStyle/>
          <a:p>
            <a:r>
              <a:rPr lang="en-US" altLang="en-US" dirty="0" smtClean="0"/>
              <a:t>How Do You Show the Bond?</a:t>
            </a:r>
          </a:p>
        </p:txBody>
      </p:sp>
      <p:sp>
        <p:nvSpPr>
          <p:cNvPr id="62467" name="Content Placeholder 2"/>
          <p:cNvSpPr>
            <a:spLocks noGrp="1"/>
          </p:cNvSpPr>
          <p:nvPr>
            <p:ph idx="1"/>
          </p:nvPr>
        </p:nvSpPr>
        <p:spPr>
          <a:xfrm>
            <a:off x="76200" y="1341438"/>
            <a:ext cx="8229600" cy="563562"/>
          </a:xfrm>
        </p:spPr>
        <p:txBody>
          <a:bodyPr/>
          <a:lstStyle/>
          <a:p>
            <a:r>
              <a:rPr lang="en-US" altLang="en-US" smtClean="0"/>
              <a:t>Ionic</a:t>
            </a:r>
          </a:p>
        </p:txBody>
      </p:sp>
      <p:pic>
        <p:nvPicPr>
          <p:cNvPr id="62468" name="Picture 11" descr="Ground State Electron Configuration of  Sodium"/>
          <p:cNvPicPr>
            <a:picLocks noChangeAspect="1" noChangeArrowheads="1"/>
          </p:cNvPicPr>
          <p:nvPr/>
        </p:nvPicPr>
        <p:blipFill>
          <a:blip r:embed="rId2">
            <a:extLst>
              <a:ext uri="{28A0092B-C50C-407E-A947-70E740481C1C}">
                <a14:useLocalDpi xmlns:a14="http://schemas.microsoft.com/office/drawing/2010/main" val="0"/>
              </a:ext>
            </a:extLst>
          </a:blip>
          <a:srcRect l="24001" t="24001" r="25281" b="25281"/>
          <a:stretch>
            <a:fillRect/>
          </a:stretch>
        </p:blipFill>
        <p:spPr bwMode="auto">
          <a:xfrm>
            <a:off x="1524000" y="1447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4" descr="Ground State Electron Configuration of  Chlorine"/>
          <p:cNvPicPr>
            <a:picLocks noChangeAspect="1" noChangeArrowheads="1"/>
          </p:cNvPicPr>
          <p:nvPr/>
        </p:nvPicPr>
        <p:blipFill>
          <a:blip r:embed="rId3">
            <a:extLst>
              <a:ext uri="{28A0092B-C50C-407E-A947-70E740481C1C}">
                <a14:useLocalDpi xmlns:a14="http://schemas.microsoft.com/office/drawing/2010/main" val="0"/>
              </a:ext>
            </a:extLst>
          </a:blip>
          <a:srcRect l="24001" t="26559" r="22720" b="25281"/>
          <a:stretch>
            <a:fillRect/>
          </a:stretch>
        </p:blipFill>
        <p:spPr bwMode="auto">
          <a:xfrm>
            <a:off x="4487863" y="1322388"/>
            <a:ext cx="2979737"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ircular Arrow 5"/>
          <p:cNvSpPr/>
          <p:nvPr/>
        </p:nvSpPr>
        <p:spPr>
          <a:xfrm>
            <a:off x="3713163" y="2084388"/>
            <a:ext cx="1087437" cy="979487"/>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8" name="TextBox 7"/>
          <p:cNvSpPr txBox="1"/>
          <p:nvPr/>
        </p:nvSpPr>
        <p:spPr>
          <a:xfrm>
            <a:off x="3887788" y="3395663"/>
            <a:ext cx="822325" cy="461962"/>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Or…</a:t>
            </a:r>
          </a:p>
        </p:txBody>
      </p:sp>
      <p:pic>
        <p:nvPicPr>
          <p:cNvPr id="62472" name="Picture 8" descr="CH06_02"/>
          <p:cNvPicPr>
            <a:picLocks noChangeAspect="1" noChangeArrowheads="1"/>
          </p:cNvPicPr>
          <p:nvPr/>
        </p:nvPicPr>
        <p:blipFill>
          <a:blip r:embed="rId4">
            <a:extLst>
              <a:ext uri="{28A0092B-C50C-407E-A947-70E740481C1C}">
                <a14:useLocalDpi xmlns:a14="http://schemas.microsoft.com/office/drawing/2010/main" val="0"/>
              </a:ext>
            </a:extLst>
          </a:blip>
          <a:srcRect l="2921" t="65691" r="87737" b="22530"/>
          <a:stretch>
            <a:fillRect/>
          </a:stretch>
        </p:blipFill>
        <p:spPr bwMode="auto">
          <a:xfrm>
            <a:off x="2087563" y="494167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3" name="Picture 9" descr="CH06_02"/>
          <p:cNvPicPr>
            <a:picLocks noChangeAspect="1" noChangeArrowheads="1"/>
          </p:cNvPicPr>
          <p:nvPr/>
        </p:nvPicPr>
        <p:blipFill rotWithShape="1">
          <a:blip r:embed="rId4">
            <a:extLst>
              <a:ext uri="{28A0092B-C50C-407E-A947-70E740481C1C}">
                <a14:useLocalDpi xmlns:a14="http://schemas.microsoft.com/office/drawing/2010/main" val="0"/>
              </a:ext>
            </a:extLst>
          </a:blip>
          <a:srcRect l="78623" t="60858" r="13208" b="20416"/>
          <a:stretch/>
        </p:blipFill>
        <p:spPr bwMode="auto">
          <a:xfrm>
            <a:off x="5562600" y="4393988"/>
            <a:ext cx="1670050" cy="2314575"/>
          </a:xfrm>
          <a:prstGeom prst="rect">
            <a:avLst/>
          </a:prstGeom>
          <a:solidFill>
            <a:schemeClr val="bg1">
              <a:lumMod val="85000"/>
            </a:schemeClr>
          </a:solidFill>
          <a:ln>
            <a:noFill/>
          </a:ln>
          <a:extLst/>
        </p:spPr>
      </p:pic>
      <p:sp>
        <p:nvSpPr>
          <p:cNvPr id="13" name="TextBox 12"/>
          <p:cNvSpPr txBox="1"/>
          <p:nvPr/>
        </p:nvSpPr>
        <p:spPr>
          <a:xfrm>
            <a:off x="304800" y="2436813"/>
            <a:ext cx="1509713" cy="460375"/>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Bohr Model</a:t>
            </a:r>
          </a:p>
        </p:txBody>
      </p:sp>
      <p:sp>
        <p:nvSpPr>
          <p:cNvPr id="14" name="TextBox 13"/>
          <p:cNvSpPr txBox="1"/>
          <p:nvPr/>
        </p:nvSpPr>
        <p:spPr>
          <a:xfrm>
            <a:off x="304800" y="5333788"/>
            <a:ext cx="1949450" cy="461962"/>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Lewis Structure</a:t>
            </a:r>
          </a:p>
        </p:txBody>
      </p:sp>
      <p:sp>
        <p:nvSpPr>
          <p:cNvPr id="2" name="TextBox 1"/>
          <p:cNvSpPr txBox="1"/>
          <p:nvPr/>
        </p:nvSpPr>
        <p:spPr>
          <a:xfrm>
            <a:off x="397736" y="3891187"/>
            <a:ext cx="8180253" cy="461665"/>
          </a:xfrm>
          <a:prstGeom prst="rect">
            <a:avLst/>
          </a:prstGeom>
        </p:spPr>
        <p:txBody>
          <a:bodyPr wrap="none" anchor="ctr">
            <a:spAutoFit/>
          </a:bodyPr>
          <a:lstStyle/>
          <a:p>
            <a:pPr eaLnBrk="1" fontAlgn="auto" hangingPunct="1">
              <a:spcAft>
                <a:spcPts val="0"/>
              </a:spcAft>
              <a:defRPr/>
            </a:pPr>
            <a:r>
              <a:rPr lang="en-US" sz="2400" dirty="0">
                <a:latin typeface="+mj-lt"/>
                <a:ea typeface="+mj-ea"/>
                <a:cs typeface="+mj-cs"/>
              </a:rPr>
              <a:t>We use Lewis Structures which only show the valence electrons.</a:t>
            </a:r>
          </a:p>
        </p:txBody>
      </p:sp>
      <p:pic>
        <p:nvPicPr>
          <p:cNvPr id="17" name="Picture 16"/>
          <p:cNvPicPr>
            <a:picLocks noChangeAspect="1"/>
          </p:cNvPicPr>
          <p:nvPr/>
        </p:nvPicPr>
        <p:blipFill rotWithShape="1">
          <a:blip r:embed="rId5"/>
          <a:srcRect l="8913" t="42626" r="73085" b="26975"/>
          <a:stretch/>
        </p:blipFill>
        <p:spPr>
          <a:xfrm>
            <a:off x="6594475" y="5322675"/>
            <a:ext cx="415925" cy="755361"/>
          </a:xfrm>
          <a:prstGeom prst="rect">
            <a:avLst/>
          </a:prstGeom>
        </p:spPr>
      </p:pic>
      <p:pic>
        <p:nvPicPr>
          <p:cNvPr id="18" name="Picture 17"/>
          <p:cNvPicPr>
            <a:picLocks noChangeAspect="1"/>
          </p:cNvPicPr>
          <p:nvPr/>
        </p:nvPicPr>
        <p:blipFill rotWithShape="1">
          <a:blip r:embed="rId5"/>
          <a:srcRect l="8914" t="57303" r="72466" b="26975"/>
          <a:stretch/>
        </p:blipFill>
        <p:spPr>
          <a:xfrm>
            <a:off x="5132387" y="5627475"/>
            <a:ext cx="430213" cy="390670"/>
          </a:xfrm>
          <a:prstGeom prst="rect">
            <a:avLst/>
          </a:prstGeom>
        </p:spPr>
      </p:pic>
      <p:sp>
        <p:nvSpPr>
          <p:cNvPr id="11" name="Circular Arrow 10"/>
          <p:cNvSpPr/>
          <p:nvPr/>
        </p:nvSpPr>
        <p:spPr>
          <a:xfrm>
            <a:off x="3352800" y="4330460"/>
            <a:ext cx="2057400" cy="2260627"/>
          </a:xfrm>
          <a:prstGeom prst="circularArrow">
            <a:avLst>
              <a:gd name="adj1" fmla="val 4220"/>
              <a:gd name="adj2" fmla="val 583044"/>
              <a:gd name="adj3" fmla="val 20603401"/>
              <a:gd name="adj4" fmla="val 10800000"/>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9" name="Plus 18"/>
          <p:cNvSpPr/>
          <p:nvPr/>
        </p:nvSpPr>
        <p:spPr>
          <a:xfrm>
            <a:off x="3854592" y="4967326"/>
            <a:ext cx="444500" cy="542925"/>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20" name="Minus 19"/>
          <p:cNvSpPr/>
          <p:nvPr/>
        </p:nvSpPr>
        <p:spPr>
          <a:xfrm>
            <a:off x="7016892" y="5099089"/>
            <a:ext cx="341312" cy="41116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3549155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fontScale="70000" lnSpcReduction="20000"/>
          </a:bodyPr>
          <a:lstStyle/>
          <a:p>
            <a:pPr marL="514350" indent="-514350">
              <a:buFont typeface="+mj-lt"/>
              <a:buAutoNum type="arabicPeriod"/>
            </a:pPr>
            <a:r>
              <a:rPr lang="en-US" altLang="en-US" dirty="0" smtClean="0"/>
              <a:t>Start with Lewis Structures of the elements involved</a:t>
            </a:r>
          </a:p>
          <a:p>
            <a:pPr marL="514350" indent="-514350">
              <a:buFont typeface="+mj-lt"/>
              <a:buAutoNum type="arabicPeriod"/>
            </a:pPr>
            <a:r>
              <a:rPr lang="en-US" altLang="en-US" dirty="0" smtClean="0"/>
              <a:t>Determine the metal and the nonmetal from the PTE.</a:t>
            </a:r>
          </a:p>
          <a:p>
            <a:pPr marL="514350" indent="-514350">
              <a:buFont typeface="+mj-lt"/>
              <a:buAutoNum type="arabicPeriod"/>
            </a:pPr>
            <a:r>
              <a:rPr lang="en-US" altLang="en-US" dirty="0" smtClean="0"/>
              <a:t>Figure out how many electrons the metal (sodium here) loses.</a:t>
            </a:r>
          </a:p>
          <a:p>
            <a:pPr marL="514350" indent="-514350">
              <a:buFont typeface="+mj-lt"/>
              <a:buAutoNum type="arabicPeriod"/>
            </a:pPr>
            <a:r>
              <a:rPr lang="en-US" altLang="en-US" dirty="0" smtClean="0"/>
              <a:t>Figure out how many electrons the nonmetal (chlorine here) need</a:t>
            </a:r>
          </a:p>
          <a:p>
            <a:pPr marL="514350" indent="-514350">
              <a:buFont typeface="+mj-lt"/>
              <a:buAutoNum type="arabicPeriod"/>
            </a:pPr>
            <a:r>
              <a:rPr lang="en-US" altLang="en-US" dirty="0" smtClean="0"/>
              <a:t>Balance uneven numbers.</a:t>
            </a:r>
          </a:p>
          <a:p>
            <a:pPr marL="514350" indent="-514350">
              <a:buFont typeface="+mj-lt"/>
              <a:buAutoNum type="arabicPeriod"/>
            </a:pPr>
            <a:r>
              <a:rPr lang="en-US" altLang="en-US" dirty="0" smtClean="0"/>
              <a:t>Draw the arrow from the metal(s) to the nonmetal(s) showing the electron moving.</a:t>
            </a:r>
          </a:p>
          <a:p>
            <a:pPr marL="514350" indent="-514350">
              <a:buFont typeface="+mj-lt"/>
              <a:buAutoNum type="arabicPeriod"/>
            </a:pPr>
            <a:r>
              <a:rPr lang="en-US" altLang="en-US" dirty="0" smtClean="0"/>
              <a:t>Draw in the “+” and “-” signs and the oxidation number associated with the newly formed ion as a result of the number of electrons given or received.</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3427" r="13208" b="20416"/>
          <a:stretch/>
        </p:blipFill>
        <p:spPr bwMode="auto">
          <a:xfrm>
            <a:off x="6275246" y="3962400"/>
            <a:ext cx="1670050" cy="1997103"/>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16" name="Circular Arrow 15"/>
          <p:cNvSpPr/>
          <p:nvPr/>
        </p:nvSpPr>
        <p:spPr>
          <a:xfrm>
            <a:off x="4065446" y="3581400"/>
            <a:ext cx="2057400" cy="2260627"/>
          </a:xfrm>
          <a:prstGeom prst="circularArrow">
            <a:avLst>
              <a:gd name="adj1" fmla="val 4220"/>
              <a:gd name="adj2" fmla="val 583044"/>
              <a:gd name="adj3" fmla="val 20603401"/>
              <a:gd name="adj4" fmla="val 10800000"/>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7" name="Plus 16"/>
          <p:cNvSpPr/>
          <p:nvPr/>
        </p:nvSpPr>
        <p:spPr>
          <a:xfrm>
            <a:off x="4567238" y="4218266"/>
            <a:ext cx="444500" cy="542925"/>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8" name="Minus 17"/>
          <p:cNvSpPr/>
          <p:nvPr/>
        </p:nvSpPr>
        <p:spPr>
          <a:xfrm>
            <a:off x="7729538" y="4350029"/>
            <a:ext cx="341312" cy="41116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Tree>
    <p:extLst>
      <p:ext uri="{BB962C8B-B14F-4D97-AF65-F5344CB8AC3E}">
        <p14:creationId xmlns:p14="http://schemas.microsoft.com/office/powerpoint/2010/main" val="738286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a:bodyPr>
          <a:lstStyle/>
          <a:p>
            <a:pPr marL="514350" indent="-514350">
              <a:buFont typeface="+mj-lt"/>
              <a:buAutoNum type="arabicPeriod"/>
            </a:pPr>
            <a:r>
              <a:rPr lang="en-US" altLang="en-US" dirty="0" smtClean="0"/>
              <a:t>Start with Lewis Structures of the elements involved.</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0858" r="13208" b="20416"/>
          <a:stretch/>
        </p:blipFill>
        <p:spPr bwMode="auto">
          <a:xfrm>
            <a:off x="6275246" y="3644928"/>
            <a:ext cx="1670050" cy="2314575"/>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19" name="TextBox 18"/>
          <p:cNvSpPr txBox="1"/>
          <p:nvPr/>
        </p:nvSpPr>
        <p:spPr>
          <a:xfrm>
            <a:off x="2425323" y="2297938"/>
            <a:ext cx="6364522" cy="954107"/>
          </a:xfrm>
          <a:prstGeom prst="rect">
            <a:avLst/>
          </a:prstGeom>
          <a:noFill/>
        </p:spPr>
        <p:txBody>
          <a:bodyPr wrap="square" rtlCol="0">
            <a:spAutoFit/>
          </a:bodyPr>
          <a:lstStyle/>
          <a:p>
            <a:r>
              <a:rPr lang="en-US" sz="2800" dirty="0" smtClean="0"/>
              <a:t>Lewis Structures: Just the symbol surrounded by the valence electrons.</a:t>
            </a:r>
            <a:endParaRPr lang="en-US" sz="2800" dirty="0"/>
          </a:p>
        </p:txBody>
      </p:sp>
    </p:spTree>
    <p:extLst>
      <p:ext uri="{BB962C8B-B14F-4D97-AF65-F5344CB8AC3E}">
        <p14:creationId xmlns:p14="http://schemas.microsoft.com/office/powerpoint/2010/main" val="2593504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a:bodyPr>
          <a:lstStyle/>
          <a:p>
            <a:pPr marL="514350" indent="-514350">
              <a:buFont typeface="+mj-lt"/>
              <a:buAutoNum type="arabicPeriod"/>
            </a:pPr>
            <a:r>
              <a:rPr lang="en-US" altLang="en-US" sz="2200" dirty="0" smtClean="0"/>
              <a:t>Start with Lewis Structures</a:t>
            </a:r>
          </a:p>
          <a:p>
            <a:pPr marL="514350" indent="-514350">
              <a:buFont typeface="+mj-lt"/>
              <a:buAutoNum type="arabicPeriod"/>
            </a:pPr>
            <a:r>
              <a:rPr lang="en-US" altLang="en-US" dirty="0" smtClean="0"/>
              <a:t>Determine the metal and the nonmetal from the PTE.</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0858" r="13208" b="20416"/>
          <a:stretch/>
        </p:blipFill>
        <p:spPr bwMode="auto">
          <a:xfrm>
            <a:off x="6275246" y="3644928"/>
            <a:ext cx="1670050" cy="2314575"/>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2" name="TextBox 1"/>
          <p:cNvSpPr txBox="1"/>
          <p:nvPr/>
        </p:nvSpPr>
        <p:spPr>
          <a:xfrm>
            <a:off x="2428682" y="2888982"/>
            <a:ext cx="2549995" cy="1384995"/>
          </a:xfrm>
          <a:prstGeom prst="rect">
            <a:avLst/>
          </a:prstGeom>
          <a:noFill/>
        </p:spPr>
        <p:txBody>
          <a:bodyPr wrap="square" rtlCol="0">
            <a:spAutoFit/>
          </a:bodyPr>
          <a:lstStyle/>
          <a:p>
            <a:r>
              <a:rPr lang="en-US" sz="2800" dirty="0" smtClean="0"/>
              <a:t>METAL: The one giving the electron(s)</a:t>
            </a:r>
            <a:endParaRPr lang="en-US" sz="2800" dirty="0"/>
          </a:p>
        </p:txBody>
      </p:sp>
      <p:sp>
        <p:nvSpPr>
          <p:cNvPr id="19" name="TextBox 18"/>
          <p:cNvSpPr txBox="1"/>
          <p:nvPr/>
        </p:nvSpPr>
        <p:spPr>
          <a:xfrm>
            <a:off x="5399224" y="2797191"/>
            <a:ext cx="3058976" cy="1384995"/>
          </a:xfrm>
          <a:prstGeom prst="rect">
            <a:avLst/>
          </a:prstGeom>
          <a:noFill/>
        </p:spPr>
        <p:txBody>
          <a:bodyPr wrap="square" rtlCol="0">
            <a:spAutoFit/>
          </a:bodyPr>
          <a:lstStyle/>
          <a:p>
            <a:r>
              <a:rPr lang="en-US" sz="2800" dirty="0" smtClean="0"/>
              <a:t>NONMETAL: The one receiving the electron(s)</a:t>
            </a:r>
            <a:endParaRPr lang="en-US" sz="2800" dirty="0"/>
          </a:p>
        </p:txBody>
      </p:sp>
    </p:spTree>
    <p:extLst>
      <p:ext uri="{BB962C8B-B14F-4D97-AF65-F5344CB8AC3E}">
        <p14:creationId xmlns:p14="http://schemas.microsoft.com/office/powerpoint/2010/main" val="8916781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a:bodyPr>
          <a:lstStyle/>
          <a:p>
            <a:pPr marL="514350" indent="-514350">
              <a:buFont typeface="+mj-lt"/>
              <a:buAutoNum type="arabicPeriod"/>
            </a:pPr>
            <a:r>
              <a:rPr lang="en-US" altLang="en-US" sz="2200" dirty="0" smtClean="0"/>
              <a:t>Start with Lewis Structures</a:t>
            </a:r>
          </a:p>
          <a:p>
            <a:pPr marL="514350" indent="-514350">
              <a:buFont typeface="+mj-lt"/>
              <a:buAutoNum type="arabicPeriod"/>
            </a:pPr>
            <a:r>
              <a:rPr lang="en-US" altLang="en-US" sz="2200" dirty="0" smtClean="0"/>
              <a:t>Determine the metal and the nonmetal from the PTE</a:t>
            </a:r>
            <a:r>
              <a:rPr lang="en-US" altLang="en-US" sz="2000" dirty="0" smtClean="0"/>
              <a:t>.</a:t>
            </a:r>
          </a:p>
          <a:p>
            <a:pPr marL="514350" indent="-514350">
              <a:buFont typeface="+mj-lt"/>
              <a:buAutoNum type="arabicPeriod"/>
            </a:pPr>
            <a:r>
              <a:rPr lang="en-US" altLang="en-US" dirty="0" smtClean="0"/>
              <a:t>Figure out how many electrons the metal (sodium here) loses.</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0858" r="13208" b="20416"/>
          <a:stretch/>
        </p:blipFill>
        <p:spPr bwMode="auto">
          <a:xfrm>
            <a:off x="6275246" y="3644928"/>
            <a:ext cx="1670050" cy="2314575"/>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19" name="TextBox 18"/>
          <p:cNvSpPr txBox="1"/>
          <p:nvPr/>
        </p:nvSpPr>
        <p:spPr>
          <a:xfrm>
            <a:off x="2428682" y="2888982"/>
            <a:ext cx="3416351" cy="1384995"/>
          </a:xfrm>
          <a:prstGeom prst="rect">
            <a:avLst/>
          </a:prstGeom>
          <a:noFill/>
        </p:spPr>
        <p:txBody>
          <a:bodyPr wrap="square" rtlCol="0">
            <a:spAutoFit/>
          </a:bodyPr>
          <a:lstStyle/>
          <a:p>
            <a:r>
              <a:rPr lang="en-US" sz="2800" dirty="0" smtClean="0"/>
              <a:t>Sodium has 1 valence electron so it will lose 1</a:t>
            </a:r>
            <a:endParaRPr lang="en-US" sz="2800" dirty="0"/>
          </a:p>
        </p:txBody>
      </p:sp>
      <p:sp>
        <p:nvSpPr>
          <p:cNvPr id="2" name="Oval 1"/>
          <p:cNvSpPr/>
          <p:nvPr/>
        </p:nvSpPr>
        <p:spPr>
          <a:xfrm>
            <a:off x="3744771" y="4354685"/>
            <a:ext cx="914400" cy="914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648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a:bodyPr>
          <a:lstStyle/>
          <a:p>
            <a:pPr marL="514350" indent="-514350">
              <a:buFont typeface="+mj-lt"/>
              <a:buAutoNum type="arabicPeriod"/>
            </a:pPr>
            <a:r>
              <a:rPr lang="en-US" altLang="en-US" sz="2200" dirty="0" smtClean="0"/>
              <a:t>Start with Lewis Structures</a:t>
            </a:r>
          </a:p>
          <a:p>
            <a:pPr marL="514350" indent="-514350">
              <a:buFont typeface="+mj-lt"/>
              <a:buAutoNum type="arabicPeriod"/>
            </a:pPr>
            <a:r>
              <a:rPr lang="en-US" altLang="en-US" sz="2200" dirty="0" smtClean="0"/>
              <a:t>Determine the metal and the nonmetal from the PTE.</a:t>
            </a:r>
          </a:p>
          <a:p>
            <a:pPr marL="514350" indent="-514350">
              <a:buFont typeface="+mj-lt"/>
              <a:buAutoNum type="arabicPeriod"/>
            </a:pPr>
            <a:r>
              <a:rPr lang="en-US" altLang="en-US" sz="2200" dirty="0" smtClean="0"/>
              <a:t>Figure out how many electrons the metal (sodium here) loses.</a:t>
            </a:r>
          </a:p>
          <a:p>
            <a:pPr marL="514350" indent="-514350">
              <a:buFont typeface="+mj-lt"/>
              <a:buAutoNum type="arabicPeriod"/>
            </a:pPr>
            <a:r>
              <a:rPr lang="en-US" altLang="en-US" dirty="0" smtClean="0"/>
              <a:t>Figure out how many electrons the nonmetal (chlorine here) need</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0858" r="13208" b="20416"/>
          <a:stretch/>
        </p:blipFill>
        <p:spPr bwMode="auto">
          <a:xfrm>
            <a:off x="6275246" y="3644928"/>
            <a:ext cx="1670050" cy="2314575"/>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19" name="TextBox 18"/>
          <p:cNvSpPr txBox="1"/>
          <p:nvPr/>
        </p:nvSpPr>
        <p:spPr>
          <a:xfrm>
            <a:off x="5399224" y="2797191"/>
            <a:ext cx="3058976" cy="1384995"/>
          </a:xfrm>
          <a:prstGeom prst="rect">
            <a:avLst/>
          </a:prstGeom>
          <a:noFill/>
        </p:spPr>
        <p:txBody>
          <a:bodyPr wrap="square" rtlCol="0">
            <a:spAutoFit/>
          </a:bodyPr>
          <a:lstStyle/>
          <a:p>
            <a:r>
              <a:rPr lang="en-US" sz="2800" dirty="0" smtClean="0"/>
              <a:t>Chlorine has 7 valence electrons to it will need 1.</a:t>
            </a:r>
            <a:endParaRPr lang="en-US" sz="2800" dirty="0"/>
          </a:p>
        </p:txBody>
      </p:sp>
    </p:spTree>
    <p:extLst>
      <p:ext uri="{BB962C8B-B14F-4D97-AF65-F5344CB8AC3E}">
        <p14:creationId xmlns:p14="http://schemas.microsoft.com/office/powerpoint/2010/main" val="400284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a:bodyPr>
          <a:lstStyle/>
          <a:p>
            <a:pPr marL="514350" indent="-514350">
              <a:buFont typeface="+mj-lt"/>
              <a:buAutoNum type="arabicPeriod"/>
            </a:pPr>
            <a:r>
              <a:rPr lang="en-US" altLang="en-US" sz="2200" dirty="0" smtClean="0"/>
              <a:t>Start with Lewis Structures of the elements involved</a:t>
            </a:r>
          </a:p>
          <a:p>
            <a:pPr marL="514350" indent="-514350">
              <a:buFont typeface="+mj-lt"/>
              <a:buAutoNum type="arabicPeriod"/>
            </a:pPr>
            <a:r>
              <a:rPr lang="en-US" altLang="en-US" sz="2200" dirty="0" smtClean="0"/>
              <a:t>Determine the metal and the nonmetal from the PTE.</a:t>
            </a:r>
          </a:p>
          <a:p>
            <a:pPr marL="514350" indent="-514350">
              <a:buFont typeface="+mj-lt"/>
              <a:buAutoNum type="arabicPeriod"/>
            </a:pPr>
            <a:r>
              <a:rPr lang="en-US" altLang="en-US" sz="2200" dirty="0" smtClean="0"/>
              <a:t>Figure out how many electrons the metal (sodium here) loses.</a:t>
            </a:r>
          </a:p>
          <a:p>
            <a:pPr marL="514350" indent="-514350">
              <a:buFont typeface="+mj-lt"/>
              <a:buAutoNum type="arabicPeriod"/>
            </a:pPr>
            <a:r>
              <a:rPr lang="en-US" altLang="en-US" sz="2200" dirty="0" smtClean="0"/>
              <a:t>Figure out how many electrons the nonmetal (chlorine here) need</a:t>
            </a:r>
          </a:p>
          <a:p>
            <a:pPr marL="514350" indent="-514350">
              <a:buFont typeface="+mj-lt"/>
              <a:buAutoNum type="arabicPeriod"/>
            </a:pPr>
            <a:r>
              <a:rPr lang="en-US" altLang="en-US" dirty="0" smtClean="0"/>
              <a:t>Balance uneven numbers.</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3427" r="13208" b="20416"/>
          <a:stretch/>
        </p:blipFill>
        <p:spPr bwMode="auto">
          <a:xfrm>
            <a:off x="6275246" y="3962400"/>
            <a:ext cx="1670050" cy="1997103"/>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Tree>
    <p:extLst>
      <p:ext uri="{BB962C8B-B14F-4D97-AF65-F5344CB8AC3E}">
        <p14:creationId xmlns:p14="http://schemas.microsoft.com/office/powerpoint/2010/main" val="3048259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fontScale="85000" lnSpcReduction="10000"/>
          </a:bodyPr>
          <a:lstStyle/>
          <a:p>
            <a:pPr marL="0" indent="0">
              <a:buNone/>
            </a:pPr>
            <a:r>
              <a:rPr lang="en-US" altLang="en-US" dirty="0" smtClean="0"/>
              <a:t>5. Balance uneven numbers.</a:t>
            </a:r>
          </a:p>
          <a:p>
            <a:r>
              <a:rPr lang="en-US" dirty="0"/>
              <a:t>Sodium is giving one and chlorine is needing one, the numbers balance, meaning there are as many Lewis Structures for </a:t>
            </a:r>
            <a:r>
              <a:rPr lang="en-US" dirty="0" smtClean="0"/>
              <a:t>both…</a:t>
            </a:r>
            <a:endParaRPr lang="en-US" dirty="0"/>
          </a:p>
          <a:p>
            <a:pPr marL="514350" indent="-514350">
              <a:buAutoNum type="arabicPeriod"/>
            </a:pPr>
            <a:r>
              <a:rPr lang="en-US" dirty="0"/>
              <a:t>The necessary metals to give electrons and…</a:t>
            </a:r>
          </a:p>
          <a:p>
            <a:pPr marL="514350" indent="-514350">
              <a:buAutoNum type="arabicPeriod"/>
            </a:pPr>
            <a:r>
              <a:rPr lang="en-US" dirty="0"/>
              <a:t>The necessary nonmetals for accepting the electrons.</a:t>
            </a:r>
          </a:p>
          <a:p>
            <a:r>
              <a:rPr lang="en-US" dirty="0"/>
              <a:t>If these are not balanced you need to add either metals or nonmetals to balance.</a:t>
            </a:r>
          </a:p>
          <a:p>
            <a:pPr marL="0" indent="0">
              <a:buNone/>
            </a:pPr>
            <a:endParaRPr lang="en-US" altLang="en-US" dirty="0" smtClean="0"/>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3427" r="13208" b="20416"/>
          <a:stretch/>
        </p:blipFill>
        <p:spPr bwMode="auto">
          <a:xfrm>
            <a:off x="6275246" y="3962400"/>
            <a:ext cx="1670050" cy="1997103"/>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Tree>
    <p:extLst>
      <p:ext uri="{BB962C8B-B14F-4D97-AF65-F5344CB8AC3E}">
        <p14:creationId xmlns:p14="http://schemas.microsoft.com/office/powerpoint/2010/main" val="3673282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532579"/>
          </a:xfrm>
        </p:spPr>
        <p:txBody>
          <a:bodyPr>
            <a:normAutofit fontScale="55000" lnSpcReduction="20000"/>
          </a:bodyPr>
          <a:lstStyle/>
          <a:p>
            <a:pPr marL="0" indent="0">
              <a:buNone/>
            </a:pPr>
            <a:r>
              <a:rPr lang="en-US" altLang="en-US" dirty="0" smtClean="0"/>
              <a:t>5. Balance uneven numbers.</a:t>
            </a:r>
          </a:p>
          <a:p>
            <a:r>
              <a:rPr lang="en-US" dirty="0" smtClean="0"/>
              <a:t>In this case we are trying to diagram MgF</a:t>
            </a:r>
            <a:r>
              <a:rPr lang="en-US" baseline="-25000" dirty="0" smtClean="0"/>
              <a:t>2</a:t>
            </a:r>
            <a:endParaRPr lang="en-US" baseline="-25000" dirty="0"/>
          </a:p>
          <a:p>
            <a:pPr marL="514350" indent="-514350">
              <a:buAutoNum type="arabicPeriod"/>
            </a:pPr>
            <a:r>
              <a:rPr lang="en-US" dirty="0"/>
              <a:t>The necessary metals to give electrons and</a:t>
            </a:r>
            <a:r>
              <a:rPr lang="en-US" dirty="0" smtClean="0"/>
              <a:t>…</a:t>
            </a:r>
          </a:p>
          <a:p>
            <a:pPr marL="0" indent="0">
              <a:buNone/>
            </a:pPr>
            <a:r>
              <a:rPr lang="en-US" dirty="0" smtClean="0"/>
              <a:t>Magnesium has 2 valence electrons, so it needs to find 2 open spots on another element.</a:t>
            </a:r>
            <a:endParaRPr lang="en-US" dirty="0"/>
          </a:p>
          <a:p>
            <a:pPr marL="514350" indent="-514350">
              <a:buAutoNum type="arabicPeriod"/>
            </a:pPr>
            <a:r>
              <a:rPr lang="en-US" dirty="0"/>
              <a:t>The necessary nonmetals for accepting the electrons</a:t>
            </a:r>
            <a:r>
              <a:rPr lang="en-US" dirty="0" smtClean="0"/>
              <a:t>.</a:t>
            </a:r>
          </a:p>
          <a:p>
            <a:pPr marL="0" indent="0">
              <a:buNone/>
            </a:pPr>
            <a:r>
              <a:rPr lang="en-US" dirty="0" smtClean="0"/>
              <a:t>Fluorine needs just 1 valance electron, but there are 2 needing homes.</a:t>
            </a:r>
            <a:endParaRPr lang="en-US" dirty="0"/>
          </a:p>
          <a:p>
            <a:r>
              <a:rPr lang="en-US" dirty="0"/>
              <a:t>If these are not balanced you need to add either metals or nonmetals to balance</a:t>
            </a:r>
            <a:r>
              <a:rPr lang="en-US" dirty="0" smtClean="0"/>
              <a:t>.</a:t>
            </a:r>
          </a:p>
          <a:p>
            <a:pPr marL="0" indent="0">
              <a:buNone/>
            </a:pPr>
            <a:r>
              <a:rPr lang="en-US" dirty="0" smtClean="0"/>
              <a:t>To balance this, you add enough metals or nonmetals (their Lewis Structures) to create either electron donors or acceptors to make the bond work.</a:t>
            </a:r>
          </a:p>
          <a:p>
            <a:pPr marL="0" indent="0">
              <a:buNone/>
            </a:pPr>
            <a:r>
              <a:rPr lang="en-US" dirty="0" smtClean="0"/>
              <a:t>What do I need to do here?</a:t>
            </a:r>
          </a:p>
          <a:p>
            <a:pPr marL="0" indent="0">
              <a:buNone/>
            </a:pPr>
            <a:r>
              <a:rPr lang="en-US" b="1" dirty="0" smtClean="0">
                <a:solidFill>
                  <a:srgbClr val="FF0000"/>
                </a:solidFill>
              </a:rPr>
              <a:t>ADD ONE MORE FLOURINE TO ACCEPT MAGNESIUM’S OTHER </a:t>
            </a:r>
            <a:r>
              <a:rPr lang="en-US" b="1" dirty="0" err="1" smtClean="0">
                <a:solidFill>
                  <a:srgbClr val="FF0000"/>
                </a:solidFill>
              </a:rPr>
              <a:t>ve</a:t>
            </a:r>
            <a:r>
              <a:rPr lang="en-US" b="1" dirty="0" smtClean="0">
                <a:solidFill>
                  <a:srgbClr val="FF0000"/>
                </a:solidFill>
              </a:rPr>
              <a:t>-</a:t>
            </a:r>
            <a:endParaRPr lang="en-US" b="1" dirty="0">
              <a:solidFill>
                <a:srgbClr val="FF0000"/>
              </a:solidFill>
            </a:endParaRPr>
          </a:p>
          <a:p>
            <a:pPr marL="0" indent="0">
              <a:buNone/>
            </a:pPr>
            <a:endParaRPr lang="en-US" altLang="en-US" dirty="0" smtClean="0"/>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Mg with F</a:t>
            </a:r>
          </a:p>
        </p:txBody>
      </p:sp>
      <p:pic>
        <p:nvPicPr>
          <p:cNvPr id="10" name="Picture 53"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t="64634" r="75833" b="21951"/>
          <a:stretch/>
        </p:blipFill>
        <p:spPr bwMode="auto">
          <a:xfrm>
            <a:off x="1219200" y="4420406"/>
            <a:ext cx="2057400" cy="174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181600" y="4182918"/>
            <a:ext cx="2051248" cy="2215852"/>
          </a:xfrm>
          <a:prstGeom prst="rect">
            <a:avLst/>
          </a:prstGeom>
        </p:spPr>
      </p:pic>
      <p:pic>
        <p:nvPicPr>
          <p:cNvPr id="17" name="Picture 16"/>
          <p:cNvPicPr>
            <a:picLocks noChangeAspect="1"/>
          </p:cNvPicPr>
          <p:nvPr/>
        </p:nvPicPr>
        <p:blipFill rotWithShape="1">
          <a:blip r:embed="rId3"/>
          <a:srcRect b="15119"/>
          <a:stretch/>
        </p:blipFill>
        <p:spPr>
          <a:xfrm>
            <a:off x="3276600" y="4893985"/>
            <a:ext cx="2051248" cy="1880843"/>
          </a:xfrm>
          <a:prstGeom prst="rect">
            <a:avLst/>
          </a:prstGeom>
        </p:spPr>
      </p:pic>
    </p:spTree>
    <p:extLst>
      <p:ext uri="{BB962C8B-B14F-4D97-AF65-F5344CB8AC3E}">
        <p14:creationId xmlns:p14="http://schemas.microsoft.com/office/powerpoint/2010/main" val="361638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490">
                                            <p:txEl>
                                              <p:pRg st="9" end="9"/>
                                            </p:txEl>
                                          </p:spTgt>
                                        </p:tgtEl>
                                        <p:attrNameLst>
                                          <p:attrName>style.visibility</p:attrName>
                                        </p:attrNameLst>
                                      </p:cBhvr>
                                      <p:to>
                                        <p:strVal val="visible"/>
                                      </p:to>
                                    </p:set>
                                    <p:animEffect transition="in" filter="fade">
                                      <p:cBhvr>
                                        <p:cTn id="7" dur="500"/>
                                        <p:tgtEl>
                                          <p:spTgt spid="63490">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112846"/>
          </a:xfrm>
        </p:spPr>
        <p:txBody>
          <a:bodyPr>
            <a:normAutofit/>
          </a:bodyPr>
          <a:lstStyle/>
          <a:p>
            <a:pPr marL="514350" indent="-514350">
              <a:buFont typeface="+mj-lt"/>
              <a:buAutoNum type="arabicPeriod"/>
            </a:pPr>
            <a:r>
              <a:rPr lang="en-US" altLang="en-US" sz="2200" dirty="0" smtClean="0"/>
              <a:t>Start with Lewis Structures of the elements involved</a:t>
            </a:r>
          </a:p>
          <a:p>
            <a:pPr marL="514350" indent="-514350">
              <a:buFont typeface="+mj-lt"/>
              <a:buAutoNum type="arabicPeriod"/>
            </a:pPr>
            <a:r>
              <a:rPr lang="en-US" altLang="en-US" sz="2200" dirty="0" smtClean="0"/>
              <a:t>Determine the metal and the nonmetal from the PTE.</a:t>
            </a:r>
          </a:p>
          <a:p>
            <a:pPr marL="514350" indent="-514350">
              <a:buFont typeface="+mj-lt"/>
              <a:buAutoNum type="arabicPeriod"/>
            </a:pPr>
            <a:r>
              <a:rPr lang="en-US" altLang="en-US" sz="2200" dirty="0" smtClean="0"/>
              <a:t>Figure out how many electrons the metal (sodium here) loses.</a:t>
            </a:r>
          </a:p>
          <a:p>
            <a:pPr marL="514350" indent="-514350">
              <a:buFont typeface="+mj-lt"/>
              <a:buAutoNum type="arabicPeriod"/>
            </a:pPr>
            <a:r>
              <a:rPr lang="en-US" altLang="en-US" sz="2200" dirty="0" smtClean="0"/>
              <a:t>Figure out how many electrons the nonmetal (chlorine here) need</a:t>
            </a:r>
          </a:p>
          <a:p>
            <a:pPr marL="514350" indent="-514350">
              <a:buFont typeface="+mj-lt"/>
              <a:buAutoNum type="arabicPeriod"/>
            </a:pPr>
            <a:r>
              <a:rPr lang="en-US" altLang="en-US" sz="2200" dirty="0" smtClean="0"/>
              <a:t>Balance uneven numbers.</a:t>
            </a:r>
          </a:p>
          <a:p>
            <a:pPr marL="514350" indent="-514350">
              <a:buFont typeface="+mj-lt"/>
              <a:buAutoNum type="arabicPeriod"/>
            </a:pPr>
            <a:r>
              <a:rPr lang="en-US" altLang="en-US" dirty="0" smtClean="0"/>
              <a:t>Draw the arrow from the metal(s) to the nonmetal(s) showing the electron moving.</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3427" r="13208" b="20416"/>
          <a:stretch/>
        </p:blipFill>
        <p:spPr bwMode="auto">
          <a:xfrm>
            <a:off x="6275246" y="3962400"/>
            <a:ext cx="1670050" cy="1997103"/>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16" name="Circular Arrow 15"/>
          <p:cNvSpPr/>
          <p:nvPr/>
        </p:nvSpPr>
        <p:spPr>
          <a:xfrm>
            <a:off x="4065446" y="3581400"/>
            <a:ext cx="2057400" cy="2260627"/>
          </a:xfrm>
          <a:prstGeom prst="circularArrow">
            <a:avLst>
              <a:gd name="adj1" fmla="val 4220"/>
              <a:gd name="adj2" fmla="val 583044"/>
              <a:gd name="adj3" fmla="val 20603401"/>
              <a:gd name="adj4" fmla="val 10800000"/>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6012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duch.sd57.bc.ca/%7Ermcleod/Chemists_Corner/Bohr_Carbon_files/Carb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925" y="968375"/>
            <a:ext cx="2759075"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1821493" y="59825"/>
            <a:ext cx="6858000" cy="798425"/>
          </a:xfrm>
        </p:spPr>
        <p:txBody>
          <a:bodyPr/>
          <a:lstStyle/>
          <a:p>
            <a:r>
              <a:rPr lang="en-US" altLang="en-US" dirty="0" smtClean="0"/>
              <a:t>Representing the Atom</a:t>
            </a:r>
          </a:p>
        </p:txBody>
      </p:sp>
      <p:sp>
        <p:nvSpPr>
          <p:cNvPr id="44036" name="Content Placeholder 2"/>
          <p:cNvSpPr>
            <a:spLocks noGrp="1"/>
          </p:cNvSpPr>
          <p:nvPr>
            <p:ph idx="1"/>
          </p:nvPr>
        </p:nvSpPr>
        <p:spPr>
          <a:xfrm>
            <a:off x="1821493" y="858250"/>
            <a:ext cx="4563432" cy="5847350"/>
          </a:xfrm>
        </p:spPr>
        <p:txBody>
          <a:bodyPr>
            <a:normAutofit fontScale="92500" lnSpcReduction="10000"/>
          </a:bodyPr>
          <a:lstStyle/>
          <a:p>
            <a:r>
              <a:rPr lang="en-US" altLang="en-US" dirty="0" smtClean="0"/>
              <a:t>Bohr’s Diagram</a:t>
            </a:r>
          </a:p>
          <a:p>
            <a:pPr lvl="1"/>
            <a:r>
              <a:rPr lang="en-US" altLang="en-US" dirty="0" smtClean="0"/>
              <a:t>Shows the nucleus, all energy levels, and electron distribution.</a:t>
            </a:r>
          </a:p>
          <a:p>
            <a:r>
              <a:rPr lang="en-US" altLang="en-US" dirty="0" smtClean="0"/>
              <a:t>Lewis Structure</a:t>
            </a:r>
          </a:p>
          <a:p>
            <a:pPr lvl="1"/>
            <a:r>
              <a:rPr lang="en-US" altLang="en-US" dirty="0" smtClean="0"/>
              <a:t>Shows the atomic symbol &amp; valence e-.</a:t>
            </a:r>
          </a:p>
          <a:p>
            <a:pPr lvl="1"/>
            <a:r>
              <a:rPr lang="en-US" altLang="en-US" dirty="0" smtClean="0"/>
              <a:t>Shows the nucleus (with p+ &amp; n°) plus all inner energy levels (&amp; electrons) represented by the atomic symbol.</a:t>
            </a:r>
          </a:p>
          <a:p>
            <a:pPr lvl="1"/>
            <a:r>
              <a:rPr lang="en-US" altLang="en-US" dirty="0" smtClean="0"/>
              <a:t>Usually the easiest one to use.</a:t>
            </a:r>
          </a:p>
        </p:txBody>
      </p:sp>
      <p:pic>
        <p:nvPicPr>
          <p:cNvPr id="44037" name="Picture 13" descr="https://erinmschumacher.files.wordpress.com/2013/10/carbon-lewis-d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1825" y="4114800"/>
            <a:ext cx="15652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16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sp>
        <p:nvSpPr>
          <p:cNvPr id="11" name="TextBox 10"/>
          <p:cNvSpPr txBox="1"/>
          <p:nvPr/>
        </p:nvSpPr>
        <p:spPr>
          <a:xfrm>
            <a:off x="838200" y="4367453"/>
            <a:ext cx="1949450" cy="461962"/>
          </a:xfrm>
          <a:prstGeom prst="rect">
            <a:avLst/>
          </a:prstGeom>
        </p:spPr>
        <p:txBody>
          <a:bodyPr wrap="none"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erpetua" pitchFamily="18" charset="0"/>
                <a:ea typeface="+mn-ea"/>
                <a:cs typeface="+mn-cs"/>
              </a:rPr>
              <a:t>Lewis Structure</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2800209" y="41926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3427" r="13208" b="20416"/>
          <a:stretch/>
        </p:blipFill>
        <p:spPr bwMode="auto">
          <a:xfrm>
            <a:off x="6275246" y="3962400"/>
            <a:ext cx="1670050" cy="1997103"/>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7307121" y="45736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5845033" y="4878415"/>
            <a:ext cx="430213" cy="390670"/>
          </a:xfrm>
          <a:prstGeom prst="rect">
            <a:avLst/>
          </a:prstGeom>
        </p:spPr>
      </p:pic>
      <p:sp>
        <p:nvSpPr>
          <p:cNvPr id="16" name="Circular Arrow 15"/>
          <p:cNvSpPr/>
          <p:nvPr/>
        </p:nvSpPr>
        <p:spPr>
          <a:xfrm>
            <a:off x="4065446" y="3581400"/>
            <a:ext cx="2057400" cy="2260627"/>
          </a:xfrm>
          <a:prstGeom prst="circularArrow">
            <a:avLst>
              <a:gd name="adj1" fmla="val 4220"/>
              <a:gd name="adj2" fmla="val 583044"/>
              <a:gd name="adj3" fmla="val 20603401"/>
              <a:gd name="adj4" fmla="val 10800000"/>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Plus 16"/>
          <p:cNvSpPr/>
          <p:nvPr/>
        </p:nvSpPr>
        <p:spPr>
          <a:xfrm>
            <a:off x="4567238" y="4218266"/>
            <a:ext cx="444500" cy="542925"/>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8" name="Minus 17"/>
          <p:cNvSpPr/>
          <p:nvPr/>
        </p:nvSpPr>
        <p:spPr>
          <a:xfrm>
            <a:off x="7729538" y="4350029"/>
            <a:ext cx="341312" cy="411162"/>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63490" name="Content Placeholder 2"/>
          <p:cNvSpPr>
            <a:spLocks noGrp="1"/>
          </p:cNvSpPr>
          <p:nvPr>
            <p:ph idx="1"/>
          </p:nvPr>
        </p:nvSpPr>
        <p:spPr>
          <a:xfrm>
            <a:off x="358632" y="887827"/>
            <a:ext cx="8431213" cy="3480906"/>
          </a:xfrm>
        </p:spPr>
        <p:txBody>
          <a:bodyPr>
            <a:normAutofit fontScale="70000" lnSpcReduction="20000"/>
          </a:bodyPr>
          <a:lstStyle/>
          <a:p>
            <a:pPr marL="514350" indent="-514350">
              <a:buFont typeface="+mj-lt"/>
              <a:buAutoNum type="arabicPeriod"/>
            </a:pPr>
            <a:r>
              <a:rPr lang="en-US" altLang="en-US" dirty="0" smtClean="0"/>
              <a:t>Start with Lewis Structures of the elements involved</a:t>
            </a:r>
          </a:p>
          <a:p>
            <a:pPr marL="514350" indent="-514350">
              <a:buFont typeface="+mj-lt"/>
              <a:buAutoNum type="arabicPeriod"/>
            </a:pPr>
            <a:r>
              <a:rPr lang="en-US" altLang="en-US" dirty="0" smtClean="0"/>
              <a:t>Determine the metal and the nonmetal from the PTE.</a:t>
            </a:r>
          </a:p>
          <a:p>
            <a:pPr marL="514350" indent="-514350">
              <a:buFont typeface="+mj-lt"/>
              <a:buAutoNum type="arabicPeriod"/>
            </a:pPr>
            <a:r>
              <a:rPr lang="en-US" altLang="en-US" dirty="0" smtClean="0"/>
              <a:t>Figure out how many electrons the metal (sodium here) loses.</a:t>
            </a:r>
          </a:p>
          <a:p>
            <a:pPr marL="514350" indent="-514350">
              <a:buFont typeface="+mj-lt"/>
              <a:buAutoNum type="arabicPeriod"/>
            </a:pPr>
            <a:r>
              <a:rPr lang="en-US" altLang="en-US" dirty="0" smtClean="0"/>
              <a:t>Figure out how many electrons the nonmetal (chlorine here) need</a:t>
            </a:r>
          </a:p>
          <a:p>
            <a:pPr marL="514350" indent="-514350">
              <a:buFont typeface="+mj-lt"/>
              <a:buAutoNum type="arabicPeriod"/>
            </a:pPr>
            <a:r>
              <a:rPr lang="en-US" altLang="en-US" dirty="0" smtClean="0"/>
              <a:t>Balance uneven numbers.</a:t>
            </a:r>
          </a:p>
          <a:p>
            <a:pPr marL="514350" indent="-514350">
              <a:buFont typeface="+mj-lt"/>
              <a:buAutoNum type="arabicPeriod"/>
            </a:pPr>
            <a:r>
              <a:rPr lang="en-US" altLang="en-US" dirty="0" smtClean="0"/>
              <a:t>Draw the arrow from the metal(s) to the nonmetal(s) showing the electron moving.</a:t>
            </a:r>
          </a:p>
          <a:p>
            <a:pPr marL="514350" indent="-514350">
              <a:buFont typeface="+mj-lt"/>
              <a:buAutoNum type="arabicPeriod"/>
            </a:pPr>
            <a:r>
              <a:rPr lang="en-US" altLang="en-US" sz="4000" dirty="0" smtClean="0"/>
              <a:t>Draw in the “+” and “-” signs and the oxidation number associated with the newly formed ion as a result of the number of electrons given or received.</a:t>
            </a:r>
          </a:p>
        </p:txBody>
      </p:sp>
    </p:spTree>
    <p:extLst>
      <p:ext uri="{BB962C8B-B14F-4D97-AF65-F5344CB8AC3E}">
        <p14:creationId xmlns:p14="http://schemas.microsoft.com/office/powerpoint/2010/main" val="161502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358632" y="887827"/>
            <a:ext cx="8431213" cy="3480906"/>
          </a:xfrm>
        </p:spPr>
        <p:txBody>
          <a:bodyPr>
            <a:normAutofit/>
          </a:bodyPr>
          <a:lstStyle/>
          <a:p>
            <a:pPr marL="514350" indent="-514350">
              <a:buFont typeface="+mj-lt"/>
              <a:buAutoNum type="arabicPeriod"/>
            </a:pPr>
            <a:r>
              <a:rPr lang="en-US" altLang="en-US" dirty="0" smtClean="0"/>
              <a:t>The difference between </a:t>
            </a:r>
            <a:r>
              <a:rPr lang="en-US" altLang="en-US" dirty="0" err="1" smtClean="0"/>
              <a:t>NaCl</a:t>
            </a:r>
            <a:r>
              <a:rPr lang="en-US" altLang="en-US" dirty="0" smtClean="0"/>
              <a:t> and MgF</a:t>
            </a:r>
            <a:r>
              <a:rPr lang="en-US" altLang="en-US" baseline="-25000" dirty="0" smtClean="0"/>
              <a:t>2</a:t>
            </a:r>
          </a:p>
        </p:txBody>
      </p:sp>
      <p:sp>
        <p:nvSpPr>
          <p:cNvPr id="63494" name="Title 1"/>
          <p:cNvSpPr>
            <a:spLocks noGrp="1"/>
          </p:cNvSpPr>
          <p:nvPr>
            <p:ph type="title"/>
          </p:nvPr>
        </p:nvSpPr>
        <p:spPr>
          <a:xfrm>
            <a:off x="182420" y="100784"/>
            <a:ext cx="8742363" cy="787043"/>
          </a:xfrm>
        </p:spPr>
        <p:txBody>
          <a:bodyPr/>
          <a:lstStyle/>
          <a:p>
            <a:r>
              <a:rPr lang="en-US" altLang="en-US" dirty="0" smtClean="0"/>
              <a:t>B1: The bonding of Na with Cl</a:t>
            </a:r>
          </a:p>
        </p:txBody>
      </p:sp>
      <p:pic>
        <p:nvPicPr>
          <p:cNvPr id="12" name="Picture 8" descr="CH06_02"/>
          <p:cNvPicPr>
            <a:picLocks noChangeAspect="1" noChangeArrowheads="1"/>
          </p:cNvPicPr>
          <p:nvPr/>
        </p:nvPicPr>
        <p:blipFill>
          <a:blip r:embed="rId2">
            <a:extLst>
              <a:ext uri="{28A0092B-C50C-407E-A947-70E740481C1C}">
                <a14:useLocalDpi xmlns:a14="http://schemas.microsoft.com/office/drawing/2010/main" val="0"/>
              </a:ext>
            </a:extLst>
          </a:blip>
          <a:srcRect l="2921" t="65691" r="87737" b="22530"/>
          <a:stretch>
            <a:fillRect/>
          </a:stretch>
        </p:blipFill>
        <p:spPr bwMode="auto">
          <a:xfrm>
            <a:off x="838200" y="2059015"/>
            <a:ext cx="18002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78623" t="63427" r="13208" b="20416"/>
          <a:stretch/>
        </p:blipFill>
        <p:spPr bwMode="auto">
          <a:xfrm>
            <a:off x="4313237" y="1828800"/>
            <a:ext cx="1670050" cy="1997103"/>
          </a:xfrm>
          <a:prstGeom prst="rect">
            <a:avLst/>
          </a:prstGeom>
          <a:solidFill>
            <a:schemeClr val="bg1">
              <a:lumMod val="85000"/>
            </a:schemeClr>
          </a:solidFill>
          <a:ln>
            <a:noFill/>
          </a:ln>
          <a:extLst/>
        </p:spPr>
      </p:pic>
      <p:pic>
        <p:nvPicPr>
          <p:cNvPr id="14" name="Picture 13"/>
          <p:cNvPicPr>
            <a:picLocks noChangeAspect="1"/>
          </p:cNvPicPr>
          <p:nvPr/>
        </p:nvPicPr>
        <p:blipFill rotWithShape="1">
          <a:blip r:embed="rId3"/>
          <a:srcRect l="8913" t="42626" r="73085" b="26975"/>
          <a:stretch/>
        </p:blipFill>
        <p:spPr>
          <a:xfrm>
            <a:off x="5345112" y="2440015"/>
            <a:ext cx="415925" cy="755361"/>
          </a:xfrm>
          <a:prstGeom prst="rect">
            <a:avLst/>
          </a:prstGeom>
        </p:spPr>
      </p:pic>
      <p:pic>
        <p:nvPicPr>
          <p:cNvPr id="15" name="Picture 14"/>
          <p:cNvPicPr>
            <a:picLocks noChangeAspect="1"/>
          </p:cNvPicPr>
          <p:nvPr/>
        </p:nvPicPr>
        <p:blipFill rotWithShape="1">
          <a:blip r:embed="rId3"/>
          <a:srcRect l="8914" t="57303" r="72466" b="26975"/>
          <a:stretch/>
        </p:blipFill>
        <p:spPr>
          <a:xfrm>
            <a:off x="3883024" y="2744815"/>
            <a:ext cx="430213" cy="390670"/>
          </a:xfrm>
          <a:prstGeom prst="rect">
            <a:avLst/>
          </a:prstGeom>
        </p:spPr>
      </p:pic>
      <p:sp>
        <p:nvSpPr>
          <p:cNvPr id="16" name="Circular Arrow 15"/>
          <p:cNvSpPr/>
          <p:nvPr/>
        </p:nvSpPr>
        <p:spPr>
          <a:xfrm>
            <a:off x="2103437" y="1447800"/>
            <a:ext cx="2057400" cy="2260627"/>
          </a:xfrm>
          <a:prstGeom prst="circularArrow">
            <a:avLst>
              <a:gd name="adj1" fmla="val 4220"/>
              <a:gd name="adj2" fmla="val 583044"/>
              <a:gd name="adj3" fmla="val 20603401"/>
              <a:gd name="adj4" fmla="val 10800000"/>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9" name="Picture 53" descr="CH06_02"/>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t="64634" r="75833" b="21951"/>
          <a:stretch/>
        </p:blipFill>
        <p:spPr bwMode="auto">
          <a:xfrm>
            <a:off x="2122487" y="4011000"/>
            <a:ext cx="2057400" cy="174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stretch>
            <a:fillRect/>
          </a:stretch>
        </p:blipFill>
        <p:spPr>
          <a:xfrm>
            <a:off x="6084887" y="3773512"/>
            <a:ext cx="2051248" cy="2215852"/>
          </a:xfrm>
          <a:prstGeom prst="rect">
            <a:avLst/>
          </a:prstGeom>
        </p:spPr>
      </p:pic>
      <p:pic>
        <p:nvPicPr>
          <p:cNvPr id="21" name="Picture 20"/>
          <p:cNvPicPr>
            <a:picLocks noChangeAspect="1"/>
          </p:cNvPicPr>
          <p:nvPr/>
        </p:nvPicPr>
        <p:blipFill rotWithShape="1">
          <a:blip r:embed="rId4"/>
          <a:srcRect b="15119"/>
          <a:stretch/>
        </p:blipFill>
        <p:spPr>
          <a:xfrm>
            <a:off x="4179887" y="4484579"/>
            <a:ext cx="2051248" cy="1880843"/>
          </a:xfrm>
          <a:prstGeom prst="rect">
            <a:avLst/>
          </a:prstGeom>
        </p:spPr>
      </p:pic>
      <p:sp>
        <p:nvSpPr>
          <p:cNvPr id="22" name="Circular Arrow 21"/>
          <p:cNvSpPr/>
          <p:nvPr/>
        </p:nvSpPr>
        <p:spPr>
          <a:xfrm>
            <a:off x="2193852" y="3430615"/>
            <a:ext cx="4636701" cy="2260627"/>
          </a:xfrm>
          <a:prstGeom prst="circularArrow">
            <a:avLst>
              <a:gd name="adj1" fmla="val 4220"/>
              <a:gd name="adj2" fmla="val 583044"/>
              <a:gd name="adj3" fmla="val 20603401"/>
              <a:gd name="adj4" fmla="val 10800000"/>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Circular Arrow 22"/>
          <p:cNvSpPr/>
          <p:nvPr/>
        </p:nvSpPr>
        <p:spPr>
          <a:xfrm rot="1788137">
            <a:off x="3830703" y="3704163"/>
            <a:ext cx="2211561" cy="2260627"/>
          </a:xfrm>
          <a:prstGeom prst="circularArrow">
            <a:avLst>
              <a:gd name="adj1" fmla="val 4220"/>
              <a:gd name="adj2" fmla="val 886296"/>
              <a:gd name="adj3" fmla="val 20603401"/>
              <a:gd name="adj4" fmla="val 9808078"/>
              <a:gd name="adj5" fmla="val 77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1"/>
          <p:cNvSpPr/>
          <p:nvPr/>
        </p:nvSpPr>
        <p:spPr>
          <a:xfrm>
            <a:off x="2394914" y="1904021"/>
            <a:ext cx="5886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ysClr val="windowText" lastClr="000000"/>
                  </a:solidFill>
                </a:ln>
                <a:solidFill>
                  <a:srgbClr val="FFFF00"/>
                </a:solidFill>
                <a:effectLst/>
              </a:rPr>
              <a:t>+</a:t>
            </a:r>
            <a:endParaRPr lang="en-US" sz="5400" b="1" cap="none" spc="0" dirty="0">
              <a:ln>
                <a:solidFill>
                  <a:sysClr val="windowText" lastClr="000000"/>
                </a:solidFill>
              </a:ln>
              <a:solidFill>
                <a:srgbClr val="FFFF00"/>
              </a:solidFill>
              <a:effectLst/>
            </a:endParaRPr>
          </a:p>
        </p:txBody>
      </p:sp>
      <p:sp>
        <p:nvSpPr>
          <p:cNvPr id="25" name="Rectangle 24"/>
          <p:cNvSpPr/>
          <p:nvPr/>
        </p:nvSpPr>
        <p:spPr>
          <a:xfrm>
            <a:off x="5775537" y="1840699"/>
            <a:ext cx="415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ysClr val="windowText" lastClr="000000"/>
                  </a:solidFill>
                </a:ln>
                <a:solidFill>
                  <a:srgbClr val="FFFF00"/>
                </a:solidFill>
              </a:rPr>
              <a:t>-</a:t>
            </a:r>
            <a:endParaRPr lang="en-US" sz="5400" b="1" cap="none" spc="0" dirty="0">
              <a:ln>
                <a:solidFill>
                  <a:sysClr val="windowText" lastClr="000000"/>
                </a:solidFill>
              </a:ln>
              <a:solidFill>
                <a:srgbClr val="FFFF00"/>
              </a:solidFill>
              <a:effectLst/>
            </a:endParaRPr>
          </a:p>
        </p:txBody>
      </p:sp>
      <p:sp>
        <p:nvSpPr>
          <p:cNvPr id="26" name="Rectangle 25"/>
          <p:cNvSpPr/>
          <p:nvPr/>
        </p:nvSpPr>
        <p:spPr>
          <a:xfrm>
            <a:off x="3577985" y="3889911"/>
            <a:ext cx="116570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ysClr val="windowText" lastClr="000000"/>
                  </a:solidFill>
                </a:ln>
                <a:solidFill>
                  <a:srgbClr val="FFFF00"/>
                </a:solidFill>
                <a:effectLst/>
              </a:rPr>
              <a:t>+ 2</a:t>
            </a:r>
            <a:endParaRPr lang="en-US" sz="5400" b="1" cap="none" spc="0" dirty="0">
              <a:ln>
                <a:solidFill>
                  <a:sysClr val="windowText" lastClr="000000"/>
                </a:solidFill>
              </a:ln>
              <a:solidFill>
                <a:srgbClr val="FFFF00"/>
              </a:solidFill>
              <a:effectLst/>
            </a:endParaRPr>
          </a:p>
        </p:txBody>
      </p:sp>
      <p:sp>
        <p:nvSpPr>
          <p:cNvPr id="27" name="Rectangle 26"/>
          <p:cNvSpPr/>
          <p:nvPr/>
        </p:nvSpPr>
        <p:spPr>
          <a:xfrm>
            <a:off x="7679115" y="3950585"/>
            <a:ext cx="415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ysClr val="windowText" lastClr="000000"/>
                  </a:solidFill>
                </a:ln>
                <a:solidFill>
                  <a:srgbClr val="FFFF00"/>
                </a:solidFill>
              </a:rPr>
              <a:t>-</a:t>
            </a:r>
            <a:endParaRPr lang="en-US" sz="5400" b="1" cap="none" spc="0" dirty="0">
              <a:ln>
                <a:solidFill>
                  <a:sysClr val="windowText" lastClr="000000"/>
                </a:solidFill>
              </a:ln>
              <a:solidFill>
                <a:srgbClr val="FFFF00"/>
              </a:solidFill>
              <a:effectLst/>
            </a:endParaRPr>
          </a:p>
        </p:txBody>
      </p:sp>
      <p:sp>
        <p:nvSpPr>
          <p:cNvPr id="28" name="Rectangle 27"/>
          <p:cNvSpPr/>
          <p:nvPr/>
        </p:nvSpPr>
        <p:spPr>
          <a:xfrm>
            <a:off x="5872499" y="4792129"/>
            <a:ext cx="41549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ysClr val="windowText" lastClr="000000"/>
                  </a:solidFill>
                </a:ln>
                <a:solidFill>
                  <a:srgbClr val="FFFF00"/>
                </a:solidFill>
              </a:rPr>
              <a:t>-</a:t>
            </a:r>
            <a:endParaRPr lang="en-US" sz="5400" b="1" cap="none" spc="0" dirty="0">
              <a:ln>
                <a:solidFill>
                  <a:sysClr val="windowText" lastClr="000000"/>
                </a:solidFill>
              </a:ln>
              <a:solidFill>
                <a:srgbClr val="FFFF00"/>
              </a:solidFill>
              <a:effectLst/>
            </a:endParaRPr>
          </a:p>
        </p:txBody>
      </p:sp>
    </p:spTree>
    <p:extLst>
      <p:ext uri="{BB962C8B-B14F-4D97-AF65-F5344CB8AC3E}">
        <p14:creationId xmlns:p14="http://schemas.microsoft.com/office/powerpoint/2010/main" val="30255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43600"/>
            <a:ext cx="8229600" cy="685800"/>
          </a:xfrm>
        </p:spPr>
        <p:txBody>
          <a:bodyPr/>
          <a:lstStyle/>
          <a:p>
            <a:r>
              <a:rPr lang="en-US" altLang="en-US" smtClean="0"/>
              <a:t>WHY?</a:t>
            </a:r>
          </a:p>
        </p:txBody>
      </p:sp>
      <p:grpSp>
        <p:nvGrpSpPr>
          <p:cNvPr id="4" name="Group 4"/>
          <p:cNvGrpSpPr>
            <a:grpSpLocks/>
          </p:cNvGrpSpPr>
          <p:nvPr/>
        </p:nvGrpSpPr>
        <p:grpSpPr bwMode="auto">
          <a:xfrm>
            <a:off x="838200" y="1066800"/>
            <a:ext cx="7162800" cy="4648200"/>
            <a:chOff x="288" y="-144"/>
            <a:chExt cx="4217" cy="2649"/>
          </a:xfrm>
        </p:grpSpPr>
        <p:pic>
          <p:nvPicPr>
            <p:cNvPr id="64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4"/>
              <a:ext cx="4217" cy="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34" name="Rectangle 6"/>
            <p:cNvSpPr>
              <a:spLocks noChangeArrowheads="1"/>
            </p:cNvSpPr>
            <p:nvPr/>
          </p:nvSpPr>
          <p:spPr bwMode="auto">
            <a:xfrm>
              <a:off x="2352" y="1536"/>
              <a:ext cx="57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eaLnBrk="1" hangingPunct="1">
                <a:spcBef>
                  <a:spcPct val="0"/>
                </a:spcBef>
                <a:buClrTx/>
                <a:buSzTx/>
                <a:buFontTx/>
                <a:buNone/>
              </a:pPr>
              <a:r>
                <a:rPr lang="en-US" altLang="en-US" sz="8000">
                  <a:solidFill>
                    <a:srgbClr val="000000"/>
                  </a:solidFill>
                  <a:latin typeface="Arial" panose="020B0604020202020204" pitchFamily="34" charset="0"/>
                </a:rPr>
                <a:t>I</a:t>
              </a:r>
            </a:p>
          </p:txBody>
        </p:sp>
        <p:sp>
          <p:nvSpPr>
            <p:cNvPr id="64535" name="Rectangle 7"/>
            <p:cNvSpPr>
              <a:spLocks noChangeArrowheads="1"/>
            </p:cNvSpPr>
            <p:nvPr/>
          </p:nvSpPr>
          <p:spPr bwMode="auto">
            <a:xfrm>
              <a:off x="3456" y="432"/>
              <a:ext cx="57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eaLnBrk="1" hangingPunct="1">
                <a:spcBef>
                  <a:spcPct val="0"/>
                </a:spcBef>
                <a:buClrTx/>
                <a:buSzTx/>
                <a:buFontTx/>
                <a:buNone/>
              </a:pPr>
              <a:r>
                <a:rPr lang="en-US" altLang="en-US" sz="8000">
                  <a:solidFill>
                    <a:srgbClr val="000000"/>
                  </a:solidFill>
                  <a:latin typeface="Arial" panose="020B0604020202020204" pitchFamily="34" charset="0"/>
                </a:rPr>
                <a:t>I</a:t>
              </a:r>
            </a:p>
          </p:txBody>
        </p:sp>
      </p:grpSp>
      <p:sp>
        <p:nvSpPr>
          <p:cNvPr id="64516" name="Rectangle 11"/>
          <p:cNvSpPr>
            <a:spLocks noChangeArrowheads="1"/>
          </p:cNvSpPr>
          <p:nvPr/>
        </p:nvSpPr>
        <p:spPr bwMode="auto">
          <a:xfrm>
            <a:off x="1143000" y="1905000"/>
            <a:ext cx="1447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64517" name="Rectangle 9"/>
          <p:cNvSpPr>
            <a:spLocks noChangeArrowheads="1"/>
          </p:cNvSpPr>
          <p:nvPr/>
        </p:nvSpPr>
        <p:spPr bwMode="auto">
          <a:xfrm>
            <a:off x="3200400" y="40386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64518" name="Rectangle 10"/>
          <p:cNvSpPr>
            <a:spLocks noChangeArrowheads="1"/>
          </p:cNvSpPr>
          <p:nvPr/>
        </p:nvSpPr>
        <p:spPr bwMode="auto">
          <a:xfrm>
            <a:off x="5562600" y="1981200"/>
            <a:ext cx="685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1" name="Oval 12"/>
          <p:cNvSpPr>
            <a:spLocks noChangeAspect="1" noChangeArrowheads="1"/>
          </p:cNvSpPr>
          <p:nvPr/>
        </p:nvSpPr>
        <p:spPr bwMode="auto">
          <a:xfrm>
            <a:off x="1952625" y="2028825"/>
            <a:ext cx="430213" cy="430213"/>
          </a:xfrm>
          <a:prstGeom prst="ellipse">
            <a:avLst/>
          </a:prstGeom>
          <a:solidFill>
            <a:srgbClr val="FFFF00"/>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2" name="Oval 8"/>
          <p:cNvSpPr>
            <a:spLocks noChangeAspect="1" noChangeArrowheads="1"/>
          </p:cNvSpPr>
          <p:nvPr/>
        </p:nvSpPr>
        <p:spPr bwMode="auto">
          <a:xfrm>
            <a:off x="1343025" y="2043113"/>
            <a:ext cx="430213" cy="430212"/>
          </a:xfrm>
          <a:prstGeom prst="ellipse">
            <a:avLst/>
          </a:prstGeom>
          <a:solidFill>
            <a:srgbClr val="FFFF00"/>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3" name="Oval 13"/>
          <p:cNvSpPr>
            <a:spLocks noChangeAspect="1" noChangeArrowheads="1"/>
          </p:cNvSpPr>
          <p:nvPr/>
        </p:nvSpPr>
        <p:spPr bwMode="auto">
          <a:xfrm>
            <a:off x="1371600" y="40386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4" name="Oval 14"/>
          <p:cNvSpPr>
            <a:spLocks noChangeAspect="1" noChangeArrowheads="1"/>
          </p:cNvSpPr>
          <p:nvPr/>
        </p:nvSpPr>
        <p:spPr bwMode="auto">
          <a:xfrm>
            <a:off x="1981200" y="40386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5" name="Oval 15"/>
          <p:cNvSpPr>
            <a:spLocks noChangeAspect="1" noChangeArrowheads="1"/>
          </p:cNvSpPr>
          <p:nvPr/>
        </p:nvSpPr>
        <p:spPr bwMode="auto">
          <a:xfrm>
            <a:off x="533400" y="33528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6" name="Oval 16"/>
          <p:cNvSpPr>
            <a:spLocks noChangeAspect="1" noChangeArrowheads="1"/>
          </p:cNvSpPr>
          <p:nvPr/>
        </p:nvSpPr>
        <p:spPr bwMode="auto">
          <a:xfrm>
            <a:off x="533400" y="28194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7" name="Oval 17"/>
          <p:cNvSpPr>
            <a:spLocks noChangeAspect="1" noChangeArrowheads="1"/>
          </p:cNvSpPr>
          <p:nvPr/>
        </p:nvSpPr>
        <p:spPr bwMode="auto">
          <a:xfrm>
            <a:off x="2895600" y="34290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8" name="Oval 18"/>
          <p:cNvSpPr>
            <a:spLocks noChangeAspect="1" noChangeArrowheads="1"/>
          </p:cNvSpPr>
          <p:nvPr/>
        </p:nvSpPr>
        <p:spPr bwMode="auto">
          <a:xfrm>
            <a:off x="2895600" y="27432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19" name="Oval 19"/>
          <p:cNvSpPr>
            <a:spLocks noChangeAspect="1" noChangeArrowheads="1"/>
          </p:cNvSpPr>
          <p:nvPr/>
        </p:nvSpPr>
        <p:spPr bwMode="auto">
          <a:xfrm>
            <a:off x="1981200" y="22098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20" name="Oval 20"/>
          <p:cNvSpPr>
            <a:spLocks noChangeAspect="1" noChangeArrowheads="1"/>
          </p:cNvSpPr>
          <p:nvPr/>
        </p:nvSpPr>
        <p:spPr bwMode="auto">
          <a:xfrm>
            <a:off x="1371600" y="22098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21" name="Text Box 21"/>
          <p:cNvSpPr txBox="1">
            <a:spLocks noChangeArrowheads="1"/>
          </p:cNvSpPr>
          <p:nvPr/>
        </p:nvSpPr>
        <p:spPr bwMode="auto">
          <a:xfrm>
            <a:off x="2438400" y="1804988"/>
            <a:ext cx="11461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4800" b="1">
                <a:solidFill>
                  <a:srgbClr val="000000"/>
                </a:solidFill>
                <a:latin typeface="Verdana" panose="020B0604030504040204" pitchFamily="34" charset="0"/>
              </a:rPr>
              <a:t>+2</a:t>
            </a:r>
          </a:p>
        </p:txBody>
      </p:sp>
      <p:sp>
        <p:nvSpPr>
          <p:cNvPr id="22" name="Text Box 22"/>
          <p:cNvSpPr txBox="1">
            <a:spLocks noChangeArrowheads="1"/>
          </p:cNvSpPr>
          <p:nvPr/>
        </p:nvSpPr>
        <p:spPr bwMode="auto">
          <a:xfrm>
            <a:off x="6019800" y="4191000"/>
            <a:ext cx="909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4800" b="1">
                <a:solidFill>
                  <a:srgbClr val="000000"/>
                </a:solidFill>
                <a:latin typeface="Verdana" panose="020B0604030504040204" pitchFamily="34" charset="0"/>
              </a:rPr>
              <a:t>-1</a:t>
            </a:r>
          </a:p>
        </p:txBody>
      </p:sp>
      <p:sp>
        <p:nvSpPr>
          <p:cNvPr id="23" name="Text Box 23"/>
          <p:cNvSpPr txBox="1">
            <a:spLocks noChangeArrowheads="1"/>
          </p:cNvSpPr>
          <p:nvPr/>
        </p:nvSpPr>
        <p:spPr bwMode="auto">
          <a:xfrm>
            <a:off x="8001000" y="2133600"/>
            <a:ext cx="909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4800" b="1">
                <a:solidFill>
                  <a:srgbClr val="000000"/>
                </a:solidFill>
                <a:latin typeface="Verdana" panose="020B0604030504040204" pitchFamily="34" charset="0"/>
              </a:rPr>
              <a:t>-1</a:t>
            </a:r>
          </a:p>
        </p:txBody>
      </p:sp>
      <p:sp>
        <p:nvSpPr>
          <p:cNvPr id="64532" name="Title 1"/>
          <p:cNvSpPr>
            <a:spLocks noGrp="1"/>
          </p:cNvSpPr>
          <p:nvPr>
            <p:ph type="title"/>
          </p:nvPr>
        </p:nvSpPr>
        <p:spPr/>
        <p:txBody>
          <a:bodyPr/>
          <a:lstStyle/>
          <a:p>
            <a:r>
              <a:rPr lang="en-US" altLang="en-US" smtClean="0"/>
              <a:t>Example: MgI</a:t>
            </a:r>
            <a:r>
              <a:rPr lang="en-US" altLang="en-US" baseline="-25000" smtClean="0"/>
              <a:t>2</a:t>
            </a:r>
          </a:p>
        </p:txBody>
      </p:sp>
    </p:spTree>
    <p:extLst>
      <p:ext uri="{BB962C8B-B14F-4D97-AF65-F5344CB8AC3E}">
        <p14:creationId xmlns:p14="http://schemas.microsoft.com/office/powerpoint/2010/main" val="1597021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grpId="0" nodeType="clickEffect">
                                  <p:stCondLst>
                                    <p:cond delay="0"/>
                                  </p:stCondLst>
                                  <p:childTnLst>
                                    <p:animMotion origin="layout" path="M -2.5E-6 3.87283E-6 L 0.25469 0.29271 " pathEditMode="relative" rAng="0" ptsTypes="AA">
                                      <p:cBhvr>
                                        <p:cTn id="22" dur="2000" fill="hold"/>
                                        <p:tgtEl>
                                          <p:spTgt spid="12"/>
                                        </p:tgtEl>
                                        <p:attrNameLst>
                                          <p:attrName>ppt_x</p:attrName>
                                          <p:attrName>ppt_y</p:attrName>
                                        </p:attrNameLst>
                                      </p:cBhvr>
                                      <p:rCtr x="12726" y="14636"/>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grpId="0" nodeType="clickEffect">
                                  <p:stCondLst>
                                    <p:cond delay="0"/>
                                  </p:stCondLst>
                                  <p:childTnLst>
                                    <p:animMotion origin="layout" path="M 8.33333E-7 4.79769E-6 L 0.40469 0.01734 " pathEditMode="relative" rAng="0" ptsTypes="AA">
                                      <p:cBhvr>
                                        <p:cTn id="26" dur="2000" fill="hold"/>
                                        <p:tgtEl>
                                          <p:spTgt spid="11"/>
                                        </p:tgtEl>
                                        <p:attrNameLst>
                                          <p:attrName>ppt_x</p:attrName>
                                          <p:attrName>ppt_y</p:attrName>
                                        </p:attrNameLst>
                                      </p:cBhvr>
                                      <p:rCtr x="20226" y="855"/>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dissolve">
                                      <p:cBhvr>
                                        <p:cTn id="54" dur="500"/>
                                        <p:tgtEl>
                                          <p:spTgt spid="2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943600"/>
            <a:ext cx="8229600" cy="685800"/>
          </a:xfrm>
        </p:spPr>
        <p:txBody>
          <a:bodyPr/>
          <a:lstStyle/>
          <a:p>
            <a:r>
              <a:rPr lang="en-US" altLang="en-US" smtClean="0"/>
              <a:t>WHY?</a:t>
            </a:r>
          </a:p>
        </p:txBody>
      </p:sp>
      <p:grpSp>
        <p:nvGrpSpPr>
          <p:cNvPr id="4" name="Group 4"/>
          <p:cNvGrpSpPr>
            <a:grpSpLocks/>
          </p:cNvGrpSpPr>
          <p:nvPr/>
        </p:nvGrpSpPr>
        <p:grpSpPr bwMode="auto">
          <a:xfrm>
            <a:off x="838200" y="1066800"/>
            <a:ext cx="7162800" cy="4648200"/>
            <a:chOff x="288" y="-144"/>
            <a:chExt cx="4217" cy="2649"/>
          </a:xfrm>
        </p:grpSpPr>
        <p:pic>
          <p:nvPicPr>
            <p:cNvPr id="64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4"/>
              <a:ext cx="4217" cy="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34" name="Rectangle 6"/>
            <p:cNvSpPr>
              <a:spLocks noChangeArrowheads="1"/>
            </p:cNvSpPr>
            <p:nvPr/>
          </p:nvSpPr>
          <p:spPr bwMode="auto">
            <a:xfrm>
              <a:off x="2352" y="1536"/>
              <a:ext cx="57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0" b="0" i="0" u="none" strike="noStrike" kern="1200" cap="none" spc="0" normalizeH="0" baseline="0" noProof="0">
                  <a:ln>
                    <a:noFill/>
                  </a:ln>
                  <a:solidFill>
                    <a:srgbClr val="000000"/>
                  </a:solidFill>
                  <a:effectLst/>
                  <a:uLnTx/>
                  <a:uFillTx/>
                  <a:latin typeface="Arial" panose="020B0604020202020204" pitchFamily="34" charset="0"/>
                  <a:ea typeface="+mn-ea"/>
                  <a:cs typeface="Segoe UI" panose="020B0502040204020203" pitchFamily="34" charset="0"/>
                </a:rPr>
                <a:t>I</a:t>
              </a:r>
            </a:p>
          </p:txBody>
        </p:sp>
        <p:sp>
          <p:nvSpPr>
            <p:cNvPr id="64535" name="Rectangle 7"/>
            <p:cNvSpPr>
              <a:spLocks noChangeArrowheads="1"/>
            </p:cNvSpPr>
            <p:nvPr/>
          </p:nvSpPr>
          <p:spPr bwMode="auto">
            <a:xfrm>
              <a:off x="3456" y="432"/>
              <a:ext cx="57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0" b="0" i="0" u="none" strike="noStrike" kern="1200" cap="none" spc="0" normalizeH="0" baseline="0" noProof="0">
                  <a:ln>
                    <a:noFill/>
                  </a:ln>
                  <a:solidFill>
                    <a:srgbClr val="000000"/>
                  </a:solidFill>
                  <a:effectLst/>
                  <a:uLnTx/>
                  <a:uFillTx/>
                  <a:latin typeface="Arial" panose="020B0604020202020204" pitchFamily="34" charset="0"/>
                  <a:ea typeface="+mn-ea"/>
                  <a:cs typeface="Segoe UI" panose="020B0502040204020203" pitchFamily="34" charset="0"/>
                </a:rPr>
                <a:t>I</a:t>
              </a:r>
            </a:p>
          </p:txBody>
        </p:sp>
      </p:grpSp>
      <p:sp>
        <p:nvSpPr>
          <p:cNvPr id="64516" name="Rectangle 11"/>
          <p:cNvSpPr>
            <a:spLocks noChangeArrowheads="1"/>
          </p:cNvSpPr>
          <p:nvPr/>
        </p:nvSpPr>
        <p:spPr bwMode="auto">
          <a:xfrm>
            <a:off x="1143000" y="1905000"/>
            <a:ext cx="1447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endParaRPr>
          </a:p>
        </p:txBody>
      </p:sp>
      <p:sp>
        <p:nvSpPr>
          <p:cNvPr id="64517" name="Rectangle 9"/>
          <p:cNvSpPr>
            <a:spLocks noChangeArrowheads="1"/>
          </p:cNvSpPr>
          <p:nvPr/>
        </p:nvSpPr>
        <p:spPr bwMode="auto">
          <a:xfrm>
            <a:off x="3200400" y="40386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endParaRPr>
          </a:p>
        </p:txBody>
      </p:sp>
      <p:sp>
        <p:nvSpPr>
          <p:cNvPr id="64518" name="Rectangle 10"/>
          <p:cNvSpPr>
            <a:spLocks noChangeArrowheads="1"/>
          </p:cNvSpPr>
          <p:nvPr/>
        </p:nvSpPr>
        <p:spPr bwMode="auto">
          <a:xfrm>
            <a:off x="5562600" y="1981200"/>
            <a:ext cx="685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endParaRPr>
          </a:p>
        </p:txBody>
      </p:sp>
      <p:sp>
        <p:nvSpPr>
          <p:cNvPr id="11" name="Oval 12"/>
          <p:cNvSpPr>
            <a:spLocks noChangeAspect="1" noChangeArrowheads="1"/>
          </p:cNvSpPr>
          <p:nvPr/>
        </p:nvSpPr>
        <p:spPr bwMode="auto">
          <a:xfrm>
            <a:off x="1952625" y="2028825"/>
            <a:ext cx="430213" cy="430213"/>
          </a:xfrm>
          <a:prstGeom prst="ellipse">
            <a:avLst/>
          </a:prstGeom>
          <a:solidFill>
            <a:srgbClr val="FFFF00"/>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endParaRPr>
          </a:p>
        </p:txBody>
      </p:sp>
      <p:sp>
        <p:nvSpPr>
          <p:cNvPr id="12" name="Oval 8"/>
          <p:cNvSpPr>
            <a:spLocks noChangeAspect="1" noChangeArrowheads="1"/>
          </p:cNvSpPr>
          <p:nvPr/>
        </p:nvSpPr>
        <p:spPr bwMode="auto">
          <a:xfrm>
            <a:off x="1343025" y="2043113"/>
            <a:ext cx="430213" cy="430212"/>
          </a:xfrm>
          <a:prstGeom prst="ellipse">
            <a:avLst/>
          </a:prstGeom>
          <a:solidFill>
            <a:srgbClr val="FFFF00"/>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endParaRPr>
          </a:p>
        </p:txBody>
      </p:sp>
      <p:sp>
        <p:nvSpPr>
          <p:cNvPr id="21" name="Text Box 21"/>
          <p:cNvSpPr txBox="1">
            <a:spLocks noChangeArrowheads="1"/>
          </p:cNvSpPr>
          <p:nvPr/>
        </p:nvSpPr>
        <p:spPr bwMode="auto">
          <a:xfrm>
            <a:off x="2438400" y="1804988"/>
            <a:ext cx="11461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+2</a:t>
            </a:r>
          </a:p>
        </p:txBody>
      </p:sp>
      <p:sp>
        <p:nvSpPr>
          <p:cNvPr id="22" name="Text Box 22"/>
          <p:cNvSpPr txBox="1">
            <a:spLocks noChangeArrowheads="1"/>
          </p:cNvSpPr>
          <p:nvPr/>
        </p:nvSpPr>
        <p:spPr bwMode="auto">
          <a:xfrm>
            <a:off x="6019800" y="4191000"/>
            <a:ext cx="909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-1</a:t>
            </a:r>
          </a:p>
        </p:txBody>
      </p:sp>
      <p:sp>
        <p:nvSpPr>
          <p:cNvPr id="23" name="Text Box 23"/>
          <p:cNvSpPr txBox="1">
            <a:spLocks noChangeArrowheads="1"/>
          </p:cNvSpPr>
          <p:nvPr/>
        </p:nvSpPr>
        <p:spPr bwMode="auto">
          <a:xfrm>
            <a:off x="8001000" y="2133600"/>
            <a:ext cx="909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000000"/>
                </a:solidFill>
                <a:effectLst/>
                <a:uLnTx/>
                <a:uFillTx/>
                <a:latin typeface="Verdana" panose="020B0604030504040204" pitchFamily="34" charset="0"/>
                <a:ea typeface="+mn-ea"/>
                <a:cs typeface="Segoe UI" panose="020B0502040204020203" pitchFamily="34" charset="0"/>
              </a:rPr>
              <a:t>-1</a:t>
            </a:r>
          </a:p>
        </p:txBody>
      </p:sp>
      <p:sp>
        <p:nvSpPr>
          <p:cNvPr id="64532" name="Title 1"/>
          <p:cNvSpPr>
            <a:spLocks noGrp="1"/>
          </p:cNvSpPr>
          <p:nvPr>
            <p:ph type="title"/>
          </p:nvPr>
        </p:nvSpPr>
        <p:spPr>
          <a:xfrm>
            <a:off x="898061" y="76200"/>
            <a:ext cx="7347877" cy="1143000"/>
          </a:xfrm>
        </p:spPr>
        <p:txBody>
          <a:bodyPr/>
          <a:lstStyle/>
          <a:p>
            <a:r>
              <a:rPr lang="en-US" altLang="en-US" dirty="0" err="1" smtClean="0"/>
              <a:t>Daigraming</a:t>
            </a:r>
            <a:r>
              <a:rPr lang="en-US" altLang="en-US" dirty="0" smtClean="0"/>
              <a:t> B2: Example: MgI</a:t>
            </a:r>
            <a:r>
              <a:rPr lang="en-US" altLang="en-US" baseline="-25000" dirty="0" smtClean="0"/>
              <a:t>2</a:t>
            </a:r>
          </a:p>
        </p:txBody>
      </p:sp>
      <p:sp>
        <p:nvSpPr>
          <p:cNvPr id="2" name="TextBox 1"/>
          <p:cNvSpPr txBox="1"/>
          <p:nvPr/>
        </p:nvSpPr>
        <p:spPr>
          <a:xfrm>
            <a:off x="4270492" y="990600"/>
            <a:ext cx="3730508" cy="369332"/>
          </a:xfrm>
          <a:prstGeom prst="rect">
            <a:avLst/>
          </a:prstGeom>
          <a:noFill/>
        </p:spPr>
        <p:txBody>
          <a:bodyPr wrap="none" rtlCol="0">
            <a:spAutoFit/>
          </a:bodyPr>
          <a:lstStyle/>
          <a:p>
            <a:r>
              <a:rPr lang="en-US" dirty="0" smtClean="0"/>
              <a:t>Oxidation Number            +2   /   -1</a:t>
            </a:r>
            <a:endParaRPr lang="en-US" dirty="0"/>
          </a:p>
        </p:txBody>
      </p:sp>
      <p:sp>
        <p:nvSpPr>
          <p:cNvPr id="5" name="Rectangle 4"/>
          <p:cNvSpPr/>
          <p:nvPr/>
        </p:nvSpPr>
        <p:spPr>
          <a:xfrm>
            <a:off x="2562226" y="1436132"/>
            <a:ext cx="6048374" cy="1402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410200" y="1588532"/>
            <a:ext cx="3352799" cy="2373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320422" y="3105521"/>
            <a:ext cx="3352799" cy="270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782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6"/>
                                        </p:tgtEl>
                                      </p:cBhvr>
                                    </p:animEffect>
                                    <p:set>
                                      <p:cBhvr>
                                        <p:cTn id="23" dur="1" fill="hold">
                                          <p:stCondLst>
                                            <p:cond delay="499"/>
                                          </p:stCondLst>
                                        </p:cTn>
                                        <p:tgtEl>
                                          <p:spTgt spid="2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dissolve">
                                      <p:cBhvr>
                                        <p:cTn id="36" dur="5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ssolve">
                                      <p:cBhvr>
                                        <p:cTn id="41" dur="500"/>
                                        <p:tgtEl>
                                          <p:spTgt spid="2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dissolv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1" animBg="1"/>
      <p:bldP spid="12" grpId="1" animBg="1"/>
      <p:bldP spid="21" grpId="0"/>
      <p:bldP spid="22" grpId="0"/>
      <p:bldP spid="23" grpId="0"/>
      <p:bldP spid="5" grpId="0" animBg="1"/>
      <p:bldP spid="26" grpId="0" animBg="1"/>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5538" name="Group 4"/>
          <p:cNvGrpSpPr>
            <a:grpSpLocks/>
          </p:cNvGrpSpPr>
          <p:nvPr/>
        </p:nvGrpSpPr>
        <p:grpSpPr bwMode="auto">
          <a:xfrm>
            <a:off x="838200" y="1066800"/>
            <a:ext cx="7162800" cy="4648200"/>
            <a:chOff x="288" y="-144"/>
            <a:chExt cx="4217" cy="2649"/>
          </a:xfrm>
        </p:grpSpPr>
        <p:pic>
          <p:nvPicPr>
            <p:cNvPr id="655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4"/>
              <a:ext cx="4217" cy="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59" name="Rectangle 6"/>
            <p:cNvSpPr>
              <a:spLocks noChangeArrowheads="1"/>
            </p:cNvSpPr>
            <p:nvPr/>
          </p:nvSpPr>
          <p:spPr bwMode="auto">
            <a:xfrm>
              <a:off x="2352" y="1536"/>
              <a:ext cx="57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eaLnBrk="1" hangingPunct="1">
                <a:spcBef>
                  <a:spcPct val="0"/>
                </a:spcBef>
                <a:buClrTx/>
                <a:buSzTx/>
                <a:buFontTx/>
                <a:buNone/>
              </a:pPr>
              <a:r>
                <a:rPr lang="en-US" altLang="en-US" sz="8000">
                  <a:solidFill>
                    <a:srgbClr val="000000"/>
                  </a:solidFill>
                  <a:latin typeface="Arial" panose="020B0604020202020204" pitchFamily="34" charset="0"/>
                </a:rPr>
                <a:t>Cl</a:t>
              </a:r>
            </a:p>
          </p:txBody>
        </p:sp>
        <p:sp>
          <p:nvSpPr>
            <p:cNvPr id="65560" name="Rectangle 7"/>
            <p:cNvSpPr>
              <a:spLocks noChangeArrowheads="1"/>
            </p:cNvSpPr>
            <p:nvPr/>
          </p:nvSpPr>
          <p:spPr bwMode="auto">
            <a:xfrm>
              <a:off x="3456" y="432"/>
              <a:ext cx="576" cy="6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lgn="ctr" eaLnBrk="1" hangingPunct="1">
                <a:spcBef>
                  <a:spcPct val="0"/>
                </a:spcBef>
                <a:buClrTx/>
                <a:buSzTx/>
                <a:buFontTx/>
                <a:buNone/>
              </a:pPr>
              <a:r>
                <a:rPr lang="en-US" altLang="en-US" sz="8000">
                  <a:solidFill>
                    <a:srgbClr val="000000"/>
                  </a:solidFill>
                  <a:latin typeface="Arial" panose="020B0604020202020204" pitchFamily="34" charset="0"/>
                </a:rPr>
                <a:t>Cl</a:t>
              </a:r>
            </a:p>
          </p:txBody>
        </p:sp>
      </p:grpSp>
      <p:sp>
        <p:nvSpPr>
          <p:cNvPr id="65539" name="Rectangle 11"/>
          <p:cNvSpPr>
            <a:spLocks noChangeArrowheads="1"/>
          </p:cNvSpPr>
          <p:nvPr/>
        </p:nvSpPr>
        <p:spPr bwMode="auto">
          <a:xfrm>
            <a:off x="1143000" y="1905000"/>
            <a:ext cx="1447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65540" name="Rectangle 9"/>
          <p:cNvSpPr>
            <a:spLocks noChangeArrowheads="1"/>
          </p:cNvSpPr>
          <p:nvPr/>
        </p:nvSpPr>
        <p:spPr bwMode="auto">
          <a:xfrm>
            <a:off x="3200400" y="40386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65541" name="Rectangle 10"/>
          <p:cNvSpPr>
            <a:spLocks noChangeArrowheads="1"/>
          </p:cNvSpPr>
          <p:nvPr/>
        </p:nvSpPr>
        <p:spPr bwMode="auto">
          <a:xfrm>
            <a:off x="5562600" y="1981200"/>
            <a:ext cx="6858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0" name="Oval 12"/>
          <p:cNvSpPr>
            <a:spLocks noChangeAspect="1" noChangeArrowheads="1"/>
          </p:cNvSpPr>
          <p:nvPr/>
        </p:nvSpPr>
        <p:spPr bwMode="auto">
          <a:xfrm>
            <a:off x="1952625" y="2028825"/>
            <a:ext cx="430213" cy="430213"/>
          </a:xfrm>
          <a:prstGeom prst="ellipse">
            <a:avLst/>
          </a:prstGeom>
          <a:solidFill>
            <a:srgbClr val="FFFF00"/>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56" name="Oval 8"/>
          <p:cNvSpPr>
            <a:spLocks noChangeAspect="1" noChangeArrowheads="1"/>
          </p:cNvSpPr>
          <p:nvPr/>
        </p:nvSpPr>
        <p:spPr bwMode="auto">
          <a:xfrm>
            <a:off x="1343025" y="2043113"/>
            <a:ext cx="430213" cy="430212"/>
          </a:xfrm>
          <a:prstGeom prst="ellipse">
            <a:avLst/>
          </a:prstGeom>
          <a:solidFill>
            <a:srgbClr val="FFFF00"/>
          </a:solidFill>
          <a:ln w="317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1" name="Oval 13"/>
          <p:cNvSpPr>
            <a:spLocks noChangeAspect="1" noChangeArrowheads="1"/>
          </p:cNvSpPr>
          <p:nvPr/>
        </p:nvSpPr>
        <p:spPr bwMode="auto">
          <a:xfrm>
            <a:off x="1371600" y="40386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2" name="Oval 14"/>
          <p:cNvSpPr>
            <a:spLocks noChangeAspect="1" noChangeArrowheads="1"/>
          </p:cNvSpPr>
          <p:nvPr/>
        </p:nvSpPr>
        <p:spPr bwMode="auto">
          <a:xfrm>
            <a:off x="1981200" y="40386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3" name="Oval 15"/>
          <p:cNvSpPr>
            <a:spLocks noChangeAspect="1" noChangeArrowheads="1"/>
          </p:cNvSpPr>
          <p:nvPr/>
        </p:nvSpPr>
        <p:spPr bwMode="auto">
          <a:xfrm>
            <a:off x="533400" y="33528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4" name="Oval 16"/>
          <p:cNvSpPr>
            <a:spLocks noChangeAspect="1" noChangeArrowheads="1"/>
          </p:cNvSpPr>
          <p:nvPr/>
        </p:nvSpPr>
        <p:spPr bwMode="auto">
          <a:xfrm>
            <a:off x="533400" y="28194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5" name="Oval 17"/>
          <p:cNvSpPr>
            <a:spLocks noChangeAspect="1" noChangeArrowheads="1"/>
          </p:cNvSpPr>
          <p:nvPr/>
        </p:nvSpPr>
        <p:spPr bwMode="auto">
          <a:xfrm>
            <a:off x="2895600" y="34290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6" name="Oval 18"/>
          <p:cNvSpPr>
            <a:spLocks noChangeAspect="1" noChangeArrowheads="1"/>
          </p:cNvSpPr>
          <p:nvPr/>
        </p:nvSpPr>
        <p:spPr bwMode="auto">
          <a:xfrm>
            <a:off x="2895600" y="27432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7" name="Oval 19"/>
          <p:cNvSpPr>
            <a:spLocks noChangeAspect="1" noChangeArrowheads="1"/>
          </p:cNvSpPr>
          <p:nvPr/>
        </p:nvSpPr>
        <p:spPr bwMode="auto">
          <a:xfrm>
            <a:off x="1981200" y="22098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8" name="Oval 20"/>
          <p:cNvSpPr>
            <a:spLocks noChangeAspect="1" noChangeArrowheads="1"/>
          </p:cNvSpPr>
          <p:nvPr/>
        </p:nvSpPr>
        <p:spPr bwMode="auto">
          <a:xfrm>
            <a:off x="1371600" y="2209800"/>
            <a:ext cx="381000" cy="381000"/>
          </a:xfrm>
          <a:prstGeom prst="ellipse">
            <a:avLst/>
          </a:prstGeom>
          <a:solidFill>
            <a:srgbClr val="FF00FF"/>
          </a:solidFill>
          <a:ln w="412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endParaRPr lang="en-US" altLang="en-US" sz="1800">
              <a:solidFill>
                <a:srgbClr val="000000"/>
              </a:solidFill>
              <a:latin typeface="Verdana" panose="020B0604030504040204" pitchFamily="34" charset="0"/>
            </a:endParaRPr>
          </a:p>
        </p:txBody>
      </p:sp>
      <p:sp>
        <p:nvSpPr>
          <p:cNvPr id="78869" name="Text Box 21"/>
          <p:cNvSpPr txBox="1">
            <a:spLocks noChangeArrowheads="1"/>
          </p:cNvSpPr>
          <p:nvPr/>
        </p:nvSpPr>
        <p:spPr bwMode="auto">
          <a:xfrm>
            <a:off x="2438400" y="1804988"/>
            <a:ext cx="114617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4800" b="1">
                <a:solidFill>
                  <a:srgbClr val="000000"/>
                </a:solidFill>
                <a:latin typeface="Verdana" panose="020B0604030504040204" pitchFamily="34" charset="0"/>
              </a:rPr>
              <a:t>+2</a:t>
            </a:r>
          </a:p>
        </p:txBody>
      </p:sp>
      <p:sp>
        <p:nvSpPr>
          <p:cNvPr id="78870" name="Text Box 22"/>
          <p:cNvSpPr txBox="1">
            <a:spLocks noChangeArrowheads="1"/>
          </p:cNvSpPr>
          <p:nvPr/>
        </p:nvSpPr>
        <p:spPr bwMode="auto">
          <a:xfrm>
            <a:off x="6019800" y="4191000"/>
            <a:ext cx="909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4800" b="1">
                <a:solidFill>
                  <a:srgbClr val="000000"/>
                </a:solidFill>
                <a:latin typeface="Verdana" panose="020B0604030504040204" pitchFamily="34" charset="0"/>
              </a:rPr>
              <a:t>-1</a:t>
            </a:r>
          </a:p>
        </p:txBody>
      </p:sp>
      <p:sp>
        <p:nvSpPr>
          <p:cNvPr id="78871" name="Text Box 23"/>
          <p:cNvSpPr txBox="1">
            <a:spLocks noChangeArrowheads="1"/>
          </p:cNvSpPr>
          <p:nvPr/>
        </p:nvSpPr>
        <p:spPr bwMode="auto">
          <a:xfrm>
            <a:off x="8001000" y="2133600"/>
            <a:ext cx="909638"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4800" b="1">
                <a:solidFill>
                  <a:srgbClr val="000000"/>
                </a:solidFill>
                <a:latin typeface="Verdana" panose="020B0604030504040204" pitchFamily="34" charset="0"/>
              </a:rPr>
              <a:t>-1</a:t>
            </a:r>
          </a:p>
        </p:txBody>
      </p:sp>
      <p:sp>
        <p:nvSpPr>
          <p:cNvPr id="78872" name="Text Box 24"/>
          <p:cNvSpPr txBox="1">
            <a:spLocks noChangeArrowheads="1"/>
          </p:cNvSpPr>
          <p:nvPr/>
        </p:nvSpPr>
        <p:spPr bwMode="auto">
          <a:xfrm>
            <a:off x="153988" y="130175"/>
            <a:ext cx="388620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2400">
                <a:solidFill>
                  <a:srgbClr val="000000"/>
                </a:solidFill>
                <a:latin typeface="Verdana" panose="020B0604030504040204" pitchFamily="34" charset="0"/>
              </a:rPr>
              <a:t>Magnesium chloride. (Just like B2): Since Magnesium donated 2 electrons what should its charge be?</a:t>
            </a:r>
          </a:p>
        </p:txBody>
      </p:sp>
      <p:sp>
        <p:nvSpPr>
          <p:cNvPr id="78873" name="Text Box 25"/>
          <p:cNvSpPr txBox="1">
            <a:spLocks noChangeArrowheads="1"/>
          </p:cNvSpPr>
          <p:nvPr/>
        </p:nvSpPr>
        <p:spPr bwMode="auto">
          <a:xfrm>
            <a:off x="4572000" y="0"/>
            <a:ext cx="3886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45185D"/>
              </a:buClr>
              <a:buSzPct val="70000"/>
              <a:buFont typeface="Arial" panose="020B0604020202020204" pitchFamily="34" charset="0"/>
              <a:buChar char="•"/>
              <a:defRPr sz="3200">
                <a:solidFill>
                  <a:srgbClr val="67258C"/>
                </a:solidFill>
                <a:latin typeface="Cambria" panose="02040503050406030204" pitchFamily="18" charset="0"/>
                <a:cs typeface="Segoe UI" panose="020B0502040204020203" pitchFamily="34" charset="0"/>
              </a:defRPr>
            </a:lvl1pPr>
            <a:lvl2pPr marL="742950" indent="-285750">
              <a:spcBef>
                <a:spcPct val="20000"/>
              </a:spcBef>
              <a:buClr>
                <a:srgbClr val="45185D"/>
              </a:buClr>
              <a:buSzPct val="70000"/>
              <a:buFont typeface="Arial" panose="020B0604020202020204" pitchFamily="34" charset="0"/>
              <a:buChar char="•"/>
              <a:defRPr sz="2800">
                <a:solidFill>
                  <a:srgbClr val="67258C"/>
                </a:solidFill>
                <a:latin typeface="Cambria" panose="02040503050406030204" pitchFamily="18" charset="0"/>
                <a:cs typeface="Segoe UI" panose="020B0502040204020203" pitchFamily="34" charset="0"/>
              </a:defRPr>
            </a:lvl2pPr>
            <a:lvl3pPr marL="1143000" indent="-228600">
              <a:spcBef>
                <a:spcPct val="20000"/>
              </a:spcBef>
              <a:buClr>
                <a:srgbClr val="45185D"/>
              </a:buClr>
              <a:buSzPct val="70000"/>
              <a:buFont typeface="Arial" panose="020B0604020202020204" pitchFamily="34" charset="0"/>
              <a:buChar char="•"/>
              <a:defRPr sz="2400">
                <a:solidFill>
                  <a:srgbClr val="67258C"/>
                </a:solidFill>
                <a:latin typeface="Cambria" panose="02040503050406030204" pitchFamily="18" charset="0"/>
                <a:cs typeface="Segoe UI" panose="020B0502040204020203" pitchFamily="34" charset="0"/>
              </a:defRPr>
            </a:lvl3pPr>
            <a:lvl4pPr marL="16002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4pPr>
            <a:lvl5pPr marL="2057400" indent="-228600">
              <a:spcBef>
                <a:spcPct val="20000"/>
              </a:spcBef>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5pPr>
            <a:lvl6pPr marL="25146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6pPr>
            <a:lvl7pPr marL="29718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7pPr>
            <a:lvl8pPr marL="34290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8pPr>
            <a:lvl9pPr marL="3886200" indent="-228600" eaLnBrk="0" fontAlgn="base" hangingPunct="0">
              <a:spcBef>
                <a:spcPct val="20000"/>
              </a:spcBef>
              <a:spcAft>
                <a:spcPct val="0"/>
              </a:spcAft>
              <a:buClr>
                <a:srgbClr val="45185D"/>
              </a:buClr>
              <a:buSzPct val="70000"/>
              <a:buFont typeface="Arial" panose="020B0604020202020204" pitchFamily="34" charset="0"/>
              <a:buChar char="•"/>
              <a:defRPr sz="2000">
                <a:solidFill>
                  <a:srgbClr val="67258C"/>
                </a:solidFill>
                <a:latin typeface="Cambria" panose="02040503050406030204" pitchFamily="18" charset="0"/>
                <a:cs typeface="Segoe UI" panose="020B0502040204020203" pitchFamily="34" charset="0"/>
              </a:defRPr>
            </a:lvl9pPr>
          </a:lstStyle>
          <a:p>
            <a:pPr>
              <a:spcBef>
                <a:spcPct val="0"/>
              </a:spcBef>
              <a:buClrTx/>
              <a:buSzTx/>
              <a:buFontTx/>
              <a:buNone/>
            </a:pPr>
            <a:r>
              <a:rPr lang="en-US" altLang="en-US" sz="2400">
                <a:solidFill>
                  <a:srgbClr val="000000"/>
                </a:solidFill>
                <a:latin typeface="Verdana" panose="020B0604030504040204" pitchFamily="34" charset="0"/>
              </a:rPr>
              <a:t>Since each chlorine received one electron what should each charge be?</a:t>
            </a:r>
          </a:p>
        </p:txBody>
      </p:sp>
      <p:sp>
        <p:nvSpPr>
          <p:cNvPr id="4" name="TextBox 3"/>
          <p:cNvSpPr txBox="1"/>
          <p:nvPr/>
        </p:nvSpPr>
        <p:spPr>
          <a:xfrm>
            <a:off x="200025" y="4602163"/>
            <a:ext cx="3571875" cy="2309812"/>
          </a:xfrm>
          <a:prstGeom prst="rect">
            <a:avLst/>
          </a:prstGeom>
          <a:noFill/>
        </p:spPr>
        <p:txBody>
          <a:bodyPr>
            <a:spAutoFit/>
          </a:bodyPr>
          <a:lstStyle/>
          <a:p>
            <a:pPr eaLnBrk="1" hangingPunct="1">
              <a:defRPr/>
            </a:pPr>
            <a:r>
              <a:rPr lang="en-US" sz="2400" dirty="0">
                <a:latin typeface="+mj-lt"/>
              </a:rPr>
              <a:t>When Magnesium loses its outer electrons it exposes its next lower energy level, which happens to have 8 electrons.</a:t>
            </a:r>
          </a:p>
        </p:txBody>
      </p:sp>
    </p:spTree>
    <p:extLst>
      <p:ext uri="{BB962C8B-B14F-4D97-AF65-F5344CB8AC3E}">
        <p14:creationId xmlns:p14="http://schemas.microsoft.com/office/powerpoint/2010/main" val="1188860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2.5E-6 3.87283E-6 L 0.25469 0.29271 " pathEditMode="relative" rAng="0" ptsTypes="AA">
                                      <p:cBhvr>
                                        <p:cTn id="6" dur="2000" fill="hold"/>
                                        <p:tgtEl>
                                          <p:spTgt spid="78856"/>
                                        </p:tgtEl>
                                        <p:attrNameLst>
                                          <p:attrName>ppt_x</p:attrName>
                                          <p:attrName>ppt_y</p:attrName>
                                        </p:attrNameLst>
                                      </p:cBhvr>
                                      <p:rCtr x="12726" y="1463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accel="50000" decel="50000" fill="hold" grpId="0" nodeType="clickEffect">
                                  <p:stCondLst>
                                    <p:cond delay="0"/>
                                  </p:stCondLst>
                                  <p:childTnLst>
                                    <p:animMotion origin="layout" path="M 8.33333E-7 4.79769E-6 L 0.40469 0.01734 " pathEditMode="relative" rAng="0" ptsTypes="AA">
                                      <p:cBhvr>
                                        <p:cTn id="10" dur="2000" fill="hold"/>
                                        <p:tgtEl>
                                          <p:spTgt spid="78860"/>
                                        </p:tgtEl>
                                        <p:attrNameLst>
                                          <p:attrName>ppt_x</p:attrName>
                                          <p:attrName>ppt_y</p:attrName>
                                        </p:attrNameLst>
                                      </p:cBhvr>
                                      <p:rCtr x="20226" y="85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886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886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8863"/>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8864"/>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8865"/>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886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886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886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887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8869"/>
                                        </p:tgtEl>
                                        <p:attrNameLst>
                                          <p:attrName>style.visibility</p:attrName>
                                        </p:attrNameLst>
                                      </p:cBhvr>
                                      <p:to>
                                        <p:strVal val="visible"/>
                                      </p:to>
                                    </p:set>
                                    <p:animEffect transition="in" filter="dissolve">
                                      <p:cBhvr>
                                        <p:cTn id="42" dur="500"/>
                                        <p:tgtEl>
                                          <p:spTgt spid="7886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887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8870"/>
                                        </p:tgtEl>
                                        <p:attrNameLst>
                                          <p:attrName>style.visibility</p:attrName>
                                        </p:attrNameLst>
                                      </p:cBhvr>
                                      <p:to>
                                        <p:strVal val="visible"/>
                                      </p:to>
                                    </p:set>
                                    <p:animEffect transition="in" filter="dissolve">
                                      <p:cBhvr>
                                        <p:cTn id="51" dur="500"/>
                                        <p:tgtEl>
                                          <p:spTgt spid="7887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8871"/>
                                        </p:tgtEl>
                                        <p:attrNameLst>
                                          <p:attrName>style.visibility</p:attrName>
                                        </p:attrNameLst>
                                      </p:cBhvr>
                                      <p:to>
                                        <p:strVal val="visible"/>
                                      </p:to>
                                    </p:set>
                                    <p:animEffect transition="in" filter="dissolve">
                                      <p:cBhvr>
                                        <p:cTn id="54" dur="500"/>
                                        <p:tgtEl>
                                          <p:spTgt spid="78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0" grpId="0" animBg="1"/>
      <p:bldP spid="78856" grpId="0" animBg="1"/>
      <p:bldP spid="78861" grpId="0" animBg="1"/>
      <p:bldP spid="78862" grpId="0" animBg="1"/>
      <p:bldP spid="78863" grpId="0" animBg="1"/>
      <p:bldP spid="78864" grpId="0" animBg="1"/>
      <p:bldP spid="78865" grpId="0" animBg="1"/>
      <p:bldP spid="78866" grpId="0" animBg="1"/>
      <p:bldP spid="78867" grpId="0" animBg="1"/>
      <p:bldP spid="78868" grpId="0" animBg="1"/>
      <p:bldP spid="78869" grpId="0"/>
      <p:bldP spid="78870" grpId="0"/>
      <p:bldP spid="78871" grpId="0"/>
      <p:bldP spid="78872" grpId="0"/>
      <p:bldP spid="7887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 and Crystals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39790" y="3143227"/>
            <a:ext cx="3147010" cy="3121262"/>
          </a:xfrm>
        </p:spPr>
      </p:pic>
      <p:sp>
        <p:nvSpPr>
          <p:cNvPr id="5" name="Content Placeholder 2"/>
          <p:cNvSpPr txBox="1">
            <a:spLocks/>
          </p:cNvSpPr>
          <p:nvPr/>
        </p:nvSpPr>
        <p:spPr bwMode="auto">
          <a:xfrm>
            <a:off x="1856508" y="1447800"/>
            <a:ext cx="7135091"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Based upon the interactions of the ions in ionic compounds, often these form crystals.</a:t>
            </a:r>
          </a:p>
          <a:p>
            <a:r>
              <a:rPr lang="en-US" altLang="en-US" dirty="0" smtClean="0"/>
              <a:t>Crystals are built off of a repeating sequence of oppositely-charged ions bonded to one another, forming a lattice.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255" y="3027458"/>
            <a:ext cx="3411730" cy="3352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737" y="3403085"/>
            <a:ext cx="5492507" cy="3416815"/>
          </a:xfrm>
          <a:prstGeom prst="rect">
            <a:avLst/>
          </a:prstGeom>
        </p:spPr>
      </p:pic>
    </p:spTree>
    <p:extLst>
      <p:ext uri="{BB962C8B-B14F-4D97-AF65-F5344CB8AC3E}">
        <p14:creationId xmlns:p14="http://schemas.microsoft.com/office/powerpoint/2010/main" val="24087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xit" presetSubtype="4" fill="hold" nodeType="withEffect">
                                  <p:stCondLst>
                                    <p:cond delay="0"/>
                                  </p:stCondLst>
                                  <p:childTnLst>
                                    <p:animEffect transition="out" filter="wipe(down)">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Chemical Bonds, </a:t>
            </a:r>
            <a:r>
              <a:rPr lang="en-US" altLang="en-US" b="0" i="1" smtClean="0"/>
              <a:t>continued</a:t>
            </a:r>
          </a:p>
        </p:txBody>
      </p:sp>
      <p:sp>
        <p:nvSpPr>
          <p:cNvPr id="66563" name="Rectangle 3"/>
          <p:cNvSpPr>
            <a:spLocks noGrp="1" noChangeArrowheads="1"/>
          </p:cNvSpPr>
          <p:nvPr>
            <p:ph idx="1"/>
          </p:nvPr>
        </p:nvSpPr>
        <p:spPr>
          <a:xfrm>
            <a:off x="1828800" y="1600200"/>
            <a:ext cx="6858000" cy="4876800"/>
          </a:xfrm>
        </p:spPr>
        <p:txBody>
          <a:bodyPr>
            <a:normAutofit fontScale="85000" lnSpcReduction="20000"/>
          </a:bodyPr>
          <a:lstStyle/>
          <a:p>
            <a:pPr eaLnBrk="1" hangingPunct="1">
              <a:buFontTx/>
              <a:buNone/>
            </a:pPr>
            <a:r>
              <a:rPr lang="en-US" altLang="en-US" sz="2800" u="sng" dirty="0" smtClean="0"/>
              <a:t>Covalent Bonding</a:t>
            </a:r>
            <a:endParaRPr lang="en-US" altLang="en-US" sz="2800" dirty="0" smtClean="0"/>
          </a:p>
          <a:p>
            <a:pPr eaLnBrk="1" hangingPunct="1"/>
            <a:r>
              <a:rPr lang="en-US" altLang="en-US" sz="2800" u="sng" dirty="0" smtClean="0"/>
              <a:t>Besides swapping (an electron leaves one atom and migrates to another), another way that atoms bond is by </a:t>
            </a:r>
            <a:r>
              <a:rPr lang="en-US" altLang="en-US" sz="2800" b="1" u="sng" dirty="0" smtClean="0"/>
              <a:t>sharing</a:t>
            </a:r>
            <a:r>
              <a:rPr lang="en-US" altLang="en-US" sz="2800" u="sng" dirty="0" smtClean="0"/>
              <a:t> valence electrons in a </a:t>
            </a:r>
            <a:r>
              <a:rPr lang="en-US" altLang="en-US" sz="2800" i="1" u="sng" dirty="0" smtClean="0"/>
              <a:t>covalent bond.</a:t>
            </a:r>
            <a:endParaRPr lang="en-US" altLang="en-US" sz="2800" u="sng" dirty="0" smtClean="0"/>
          </a:p>
          <a:p>
            <a:pPr eaLnBrk="1" hangingPunct="1"/>
            <a:r>
              <a:rPr lang="en-US" altLang="en-US" sz="2800" u="sng" dirty="0" smtClean="0"/>
              <a:t>In covalent bonds, sharing is always equal; meaning that if atoms share electrons they are always done in pairs. For every one electron shared by one atom it gets one back from another in return.</a:t>
            </a:r>
          </a:p>
          <a:p>
            <a:pPr eaLnBrk="1" hangingPunct="1"/>
            <a:r>
              <a:rPr lang="en-US" altLang="en-US" sz="2800" dirty="0" smtClean="0"/>
              <a:t>As stated previously, sharing electrons results in what are called molecules.</a:t>
            </a:r>
          </a:p>
          <a:p>
            <a:pPr eaLnBrk="1" hangingPunct="1"/>
            <a:r>
              <a:rPr lang="en-US" altLang="en-US" sz="2800" dirty="0" smtClean="0"/>
              <a:t>A water molecule, H</a:t>
            </a:r>
            <a:r>
              <a:rPr lang="en-US" altLang="en-US" sz="2800" baseline="-25000" dirty="0" smtClean="0"/>
              <a:t>2</a:t>
            </a:r>
            <a:r>
              <a:rPr lang="en-US" altLang="en-US" sz="2800" dirty="0" smtClean="0"/>
              <a:t>O, forms when an oxygen atom forms covalent bonds with two hydrogen atoms.</a:t>
            </a:r>
          </a:p>
          <a:p>
            <a:pPr eaLnBrk="1" hangingPunct="1"/>
            <a:endParaRPr lang="en-US" altLang="en-US" sz="2800" dirty="0" smtClean="0"/>
          </a:p>
        </p:txBody>
      </p:sp>
    </p:spTree>
    <p:extLst>
      <p:ext uri="{BB962C8B-B14F-4D97-AF65-F5344CB8AC3E}">
        <p14:creationId xmlns:p14="http://schemas.microsoft.com/office/powerpoint/2010/main" val="38359308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00400"/>
            <a:ext cx="9144000" cy="36300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0" name="Rectangle 2"/>
          <p:cNvSpPr>
            <a:spLocks noGrp="1" noChangeArrowheads="1"/>
          </p:cNvSpPr>
          <p:nvPr>
            <p:ph type="title"/>
          </p:nvPr>
        </p:nvSpPr>
        <p:spPr>
          <a:xfrm>
            <a:off x="1857375" y="46906"/>
            <a:ext cx="6858000" cy="715962"/>
          </a:xfrm>
        </p:spPr>
        <p:txBody>
          <a:bodyPr/>
          <a:lstStyle/>
          <a:p>
            <a:pPr eaLnBrk="1" hangingPunct="1"/>
            <a:r>
              <a:rPr lang="en-US" altLang="en-US" smtClean="0"/>
              <a:t>Poor Oxygen…</a:t>
            </a:r>
          </a:p>
        </p:txBody>
      </p:sp>
      <p:sp>
        <p:nvSpPr>
          <p:cNvPr id="37891" name="Rectangle 3"/>
          <p:cNvSpPr>
            <a:spLocks noGrp="1" noChangeArrowheads="1"/>
          </p:cNvSpPr>
          <p:nvPr>
            <p:ph idx="1"/>
          </p:nvPr>
        </p:nvSpPr>
        <p:spPr>
          <a:xfrm>
            <a:off x="1857375" y="752043"/>
            <a:ext cx="6858000" cy="2362200"/>
          </a:xfrm>
        </p:spPr>
        <p:txBody>
          <a:bodyPr/>
          <a:lstStyle/>
          <a:p>
            <a:pPr eaLnBrk="1" hangingPunct="1"/>
            <a:r>
              <a:rPr lang="en-US" altLang="en-US" sz="2000" dirty="0" smtClean="0"/>
              <a:t>Ah, he’s sad because his valence shell isn’t filled.</a:t>
            </a:r>
          </a:p>
          <a:p>
            <a:pPr eaLnBrk="1" hangingPunct="1"/>
            <a:r>
              <a:rPr lang="en-US" altLang="en-US" sz="2000" dirty="0" smtClean="0"/>
              <a:t>If there was only some way to get more.</a:t>
            </a:r>
          </a:p>
          <a:p>
            <a:pPr eaLnBrk="1" hangingPunct="1"/>
            <a:r>
              <a:rPr lang="en-US" altLang="en-US" sz="2000" dirty="0" smtClean="0"/>
              <a:t>Wait. Hey sad oxygen buddy. If we shared some electrons, then we could both have 8…</a:t>
            </a:r>
            <a:r>
              <a:rPr lang="en-US" altLang="en-US" sz="2000" dirty="0" err="1" smtClean="0"/>
              <a:t>kinda</a:t>
            </a:r>
            <a:r>
              <a:rPr lang="en-US" altLang="en-US" sz="2000" dirty="0" smtClean="0"/>
              <a:t>.</a:t>
            </a:r>
          </a:p>
          <a:p>
            <a:pPr eaLnBrk="1" hangingPunct="1"/>
            <a:r>
              <a:rPr lang="en-US" altLang="en-US" sz="2000" dirty="0" smtClean="0"/>
              <a:t>Now we both can have eight!</a:t>
            </a:r>
          </a:p>
          <a:p>
            <a:pPr eaLnBrk="1" hangingPunct="1"/>
            <a:r>
              <a:rPr lang="en-US" altLang="en-US" sz="2000" dirty="0" smtClean="0"/>
              <a:t>Sometimes… and that’s enough and the reason to form a covalent bond.</a:t>
            </a:r>
          </a:p>
        </p:txBody>
      </p:sp>
      <p:pic>
        <p:nvPicPr>
          <p:cNvPr id="37893" name="Picture 5" descr="Ground State Electron Configuration of  Oxygen"/>
          <p:cNvPicPr>
            <a:picLocks noChangeAspect="1" noChangeArrowheads="1"/>
          </p:cNvPicPr>
          <p:nvPr/>
        </p:nvPicPr>
        <p:blipFill>
          <a:blip r:embed="rId2">
            <a:extLst>
              <a:ext uri="{28A0092B-C50C-407E-A947-70E740481C1C}">
                <a14:useLocalDpi xmlns:a14="http://schemas.microsoft.com/office/drawing/2010/main" val="0"/>
              </a:ext>
            </a:extLst>
          </a:blip>
          <a:srcRect l="28667" t="25999" r="28667" b="28667"/>
          <a:stretch>
            <a:fillRect/>
          </a:stretch>
        </p:blipFill>
        <p:spPr bwMode="auto">
          <a:xfrm rot="1759662">
            <a:off x="782781" y="3193474"/>
            <a:ext cx="2940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Frowny Fa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331" y="4155499"/>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Ground State Electron Configuration of  Oxygen"/>
          <p:cNvPicPr>
            <a:picLocks noChangeAspect="1" noChangeArrowheads="1"/>
          </p:cNvPicPr>
          <p:nvPr/>
        </p:nvPicPr>
        <p:blipFill>
          <a:blip r:embed="rId2">
            <a:extLst>
              <a:ext uri="{28A0092B-C50C-407E-A947-70E740481C1C}">
                <a14:useLocalDpi xmlns:a14="http://schemas.microsoft.com/office/drawing/2010/main" val="0"/>
              </a:ext>
            </a:extLst>
          </a:blip>
          <a:srcRect l="28667" t="25999" r="28667" b="28667"/>
          <a:stretch>
            <a:fillRect/>
          </a:stretch>
        </p:blipFill>
        <p:spPr bwMode="auto">
          <a:xfrm rot="20467486">
            <a:off x="5496069" y="3269674"/>
            <a:ext cx="2940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Picture 14" descr="Frowny Face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519" y="4217412"/>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6" descr="Happy Smiling Face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656" y="416502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8" descr="Idea Clip Ar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1981" y="3345874"/>
            <a:ext cx="6667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19" descr="Happy Smiling Face Clip 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244" y="410787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86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7901"/>
                                        </p:tgtEl>
                                        <p:attrNameLst>
                                          <p:attrName>style.visibility</p:attrName>
                                        </p:attrNameLst>
                                      </p:cBhvr>
                                      <p:to>
                                        <p:strVal val="visible"/>
                                      </p:to>
                                    </p:set>
                                    <p:animEffect transition="in" filter="dissolve">
                                      <p:cBhvr>
                                        <p:cTn id="7" dur="500"/>
                                        <p:tgtEl>
                                          <p:spTgt spid="37901"/>
                                        </p:tgtEl>
                                      </p:cBhvr>
                                    </p:animEffect>
                                  </p:childTnLst>
                                </p:cTn>
                              </p:par>
                              <p:par>
                                <p:cTn id="8" presetID="9" presetClass="entr" presetSubtype="0" fill="hold" nodeType="withEffect">
                                  <p:stCondLst>
                                    <p:cond delay="0"/>
                                  </p:stCondLst>
                                  <p:childTnLst>
                                    <p:set>
                                      <p:cBhvr>
                                        <p:cTn id="9" dur="1" fill="hold">
                                          <p:stCondLst>
                                            <p:cond delay="0"/>
                                          </p:stCondLst>
                                        </p:cTn>
                                        <p:tgtEl>
                                          <p:spTgt spid="37902"/>
                                        </p:tgtEl>
                                        <p:attrNameLst>
                                          <p:attrName>style.visibility</p:attrName>
                                        </p:attrNameLst>
                                      </p:cBhvr>
                                      <p:to>
                                        <p:strVal val="visible"/>
                                      </p:to>
                                    </p:set>
                                    <p:animEffect transition="in" filter="dissolve">
                                      <p:cBhvr>
                                        <p:cTn id="10" dur="500"/>
                                        <p:tgtEl>
                                          <p:spTgt spid="379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9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37906"/>
                                        </p:tgtEl>
                                      </p:cBhvr>
                                    </p:animEffect>
                                    <p:set>
                                      <p:cBhvr>
                                        <p:cTn id="21" dur="1" fill="hold">
                                          <p:stCondLst>
                                            <p:cond delay="499"/>
                                          </p:stCondLst>
                                        </p:cTn>
                                        <p:tgtEl>
                                          <p:spTgt spid="37906"/>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4.16667E-6 1.48148E-6 L 0.28924 0.00555 " pathEditMode="relative" rAng="0" ptsTypes="AA">
                                      <p:cBhvr>
                                        <p:cTn id="25" dur="2000" fill="hold"/>
                                        <p:tgtEl>
                                          <p:spTgt spid="37893"/>
                                        </p:tgtEl>
                                        <p:attrNameLst>
                                          <p:attrName>ppt_x</p:attrName>
                                          <p:attrName>ppt_y</p:attrName>
                                        </p:attrNameLst>
                                      </p:cBhvr>
                                      <p:rCtr x="14462" y="278"/>
                                    </p:animMotion>
                                  </p:childTnLst>
                                </p:cTn>
                              </p:par>
                              <p:par>
                                <p:cTn id="26" presetID="63" presetClass="path" presetSubtype="0" accel="50000" decel="50000" fill="hold" nodeType="withEffect">
                                  <p:stCondLst>
                                    <p:cond delay="0"/>
                                  </p:stCondLst>
                                  <p:childTnLst>
                                    <p:animMotion origin="layout" path="M 2.5E-6 4.81481E-6 L 0.2934 4.81481E-6 " pathEditMode="relative" rAng="0" ptsTypes="AA">
                                      <p:cBhvr>
                                        <p:cTn id="27" dur="2000" fill="hold"/>
                                        <p:tgtEl>
                                          <p:spTgt spid="37900"/>
                                        </p:tgtEl>
                                        <p:attrNameLst>
                                          <p:attrName>ppt_x</p:attrName>
                                          <p:attrName>ppt_y</p:attrName>
                                        </p:attrNameLst>
                                      </p:cBhvr>
                                      <p:rCtr x="14670" y="0"/>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3790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90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828800"/>
            <a:ext cx="9144000" cy="50016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34" name="Title 1"/>
          <p:cNvSpPr>
            <a:spLocks noGrp="1"/>
          </p:cNvSpPr>
          <p:nvPr>
            <p:ph type="title"/>
          </p:nvPr>
        </p:nvSpPr>
        <p:spPr/>
        <p:txBody>
          <a:bodyPr/>
          <a:lstStyle/>
          <a:p>
            <a:r>
              <a:rPr lang="en-US" altLang="en-US" dirty="0" smtClean="0"/>
              <a:t>How Do You Show the Covalent Bonds?</a:t>
            </a:r>
          </a:p>
        </p:txBody>
      </p:sp>
      <p:pic>
        <p:nvPicPr>
          <p:cNvPr id="69636" name="Picture 55" descr="Ground State Electron Configuration of  Oxygen"/>
          <p:cNvPicPr>
            <a:picLocks noChangeAspect="1" noChangeArrowheads="1"/>
          </p:cNvPicPr>
          <p:nvPr/>
        </p:nvPicPr>
        <p:blipFill>
          <a:blip r:embed="rId2">
            <a:extLst>
              <a:ext uri="{28A0092B-C50C-407E-A947-70E740481C1C}">
                <a14:useLocalDpi xmlns:a14="http://schemas.microsoft.com/office/drawing/2010/main" val="0"/>
              </a:ext>
            </a:extLst>
          </a:blip>
          <a:srcRect l="26559" t="29440" r="28160" b="28160"/>
          <a:stretch>
            <a:fillRect/>
          </a:stretch>
        </p:blipFill>
        <p:spPr bwMode="auto">
          <a:xfrm>
            <a:off x="492125" y="3030538"/>
            <a:ext cx="2646363" cy="247650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9637" name="Picture 47" descr="Ground State Electron Configuration of  Hydrogen"/>
          <p:cNvPicPr>
            <a:picLocks noChangeAspect="1" noChangeArrowheads="1"/>
          </p:cNvPicPr>
          <p:nvPr/>
        </p:nvPicPr>
        <p:blipFill>
          <a:blip r:embed="rId3">
            <a:extLst>
              <a:ext uri="{28A0092B-C50C-407E-A947-70E740481C1C}">
                <a14:useLocalDpi xmlns:a14="http://schemas.microsoft.com/office/drawing/2010/main" val="0"/>
              </a:ext>
            </a:extLst>
          </a:blip>
          <a:srcRect l="32001" t="34666" r="33333" b="33333"/>
          <a:stretch>
            <a:fillRect/>
          </a:stretch>
        </p:blipFill>
        <p:spPr bwMode="auto">
          <a:xfrm rot="-3364795">
            <a:off x="44451" y="4922837"/>
            <a:ext cx="20256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47" descr="Ground State Electron Configuration of  Hydrogen"/>
          <p:cNvPicPr>
            <a:picLocks noChangeAspect="1" noChangeArrowheads="1"/>
          </p:cNvPicPr>
          <p:nvPr/>
        </p:nvPicPr>
        <p:blipFill>
          <a:blip r:embed="rId4">
            <a:extLst>
              <a:ext uri="{28A0092B-C50C-407E-A947-70E740481C1C}">
                <a14:useLocalDpi xmlns:a14="http://schemas.microsoft.com/office/drawing/2010/main" val="0"/>
              </a:ext>
            </a:extLst>
          </a:blip>
          <a:srcRect l="33333" t="34666" r="32001" b="33333"/>
          <a:stretch>
            <a:fillRect/>
          </a:stretch>
        </p:blipFill>
        <p:spPr bwMode="auto">
          <a:xfrm rot="317115">
            <a:off x="2605088" y="3792538"/>
            <a:ext cx="1928812"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876800" y="3362325"/>
            <a:ext cx="822325" cy="461963"/>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Or…</a:t>
            </a:r>
          </a:p>
        </p:txBody>
      </p:sp>
      <p:sp>
        <p:nvSpPr>
          <p:cNvPr id="17" name="TextBox 16"/>
          <p:cNvSpPr txBox="1"/>
          <p:nvPr/>
        </p:nvSpPr>
        <p:spPr>
          <a:xfrm>
            <a:off x="1447800" y="2420938"/>
            <a:ext cx="1509713" cy="460375"/>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Bohr Model</a:t>
            </a:r>
          </a:p>
        </p:txBody>
      </p:sp>
      <p:sp>
        <p:nvSpPr>
          <p:cNvPr id="18" name="TextBox 17"/>
          <p:cNvSpPr txBox="1"/>
          <p:nvPr/>
        </p:nvSpPr>
        <p:spPr>
          <a:xfrm>
            <a:off x="6342063" y="2898775"/>
            <a:ext cx="1949450" cy="461963"/>
          </a:xfrm>
          <a:prstGeom prst="rect">
            <a:avLst/>
          </a:prstGeom>
        </p:spPr>
        <p:txBody>
          <a:bodyPr wrap="none" anchor="ctr">
            <a:spAutoFit/>
          </a:bodyPr>
          <a:lstStyle/>
          <a:p>
            <a:pPr eaLnBrk="1" fontAlgn="auto" hangingPunct="1">
              <a:spcAft>
                <a:spcPts val="0"/>
              </a:spcAft>
              <a:defRPr/>
            </a:pPr>
            <a:r>
              <a:rPr lang="en-US" sz="2400" dirty="0">
                <a:latin typeface="Perpetua" pitchFamily="18" charset="0"/>
                <a:ea typeface="+mj-ea"/>
                <a:cs typeface="+mj-cs"/>
              </a:rPr>
              <a:t>Lewis Structure</a:t>
            </a:r>
          </a:p>
        </p:txBody>
      </p:sp>
      <p:grpSp>
        <p:nvGrpSpPr>
          <p:cNvPr id="69642" name="Group 18"/>
          <p:cNvGrpSpPr>
            <a:grpSpLocks/>
          </p:cNvGrpSpPr>
          <p:nvPr/>
        </p:nvGrpSpPr>
        <p:grpSpPr bwMode="auto">
          <a:xfrm>
            <a:off x="6115050" y="3843338"/>
            <a:ext cx="2454275" cy="2311400"/>
            <a:chOff x="5089525" y="4079875"/>
            <a:chExt cx="2454275" cy="2309813"/>
          </a:xfrm>
        </p:grpSpPr>
        <p:pic>
          <p:nvPicPr>
            <p:cNvPr id="6964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327196" y="5453063"/>
              <a:ext cx="914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7" descr="CH06_02"/>
            <p:cNvPicPr>
              <a:picLocks noChangeAspect="1" noChangeArrowheads="1"/>
            </p:cNvPicPr>
            <p:nvPr/>
          </p:nvPicPr>
          <p:blipFill>
            <a:blip r:embed="rId6">
              <a:extLst>
                <a:ext uri="{28A0092B-C50C-407E-A947-70E740481C1C}">
                  <a14:useLocalDpi xmlns:a14="http://schemas.microsoft.com/office/drawing/2010/main" val="0"/>
                </a:ext>
              </a:extLst>
            </a:blip>
            <a:srcRect l="64151" t="46397" r="26414" b="39767"/>
            <a:stretch>
              <a:fillRect/>
            </a:stretch>
          </p:blipFill>
          <p:spPr bwMode="auto">
            <a:xfrm>
              <a:off x="5089525" y="4079875"/>
              <a:ext cx="16319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21" descr="CH06_02"/>
            <p:cNvPicPr>
              <a:picLocks noChangeAspect="1" noChangeArrowheads="1"/>
            </p:cNvPicPr>
            <p:nvPr/>
          </p:nvPicPr>
          <p:blipFill>
            <a:blip r:embed="rId7">
              <a:extLst>
                <a:ext uri="{28A0092B-C50C-407E-A947-70E740481C1C}">
                  <a14:useLocalDpi xmlns:a14="http://schemas.microsoft.com/office/drawing/2010/main" val="0"/>
                </a:ext>
              </a:extLst>
            </a:blip>
            <a:srcRect l="89622" t="60530" r="3773" b="31760"/>
            <a:stretch>
              <a:fillRect/>
            </a:stretch>
          </p:blipFill>
          <p:spPr bwMode="auto">
            <a:xfrm>
              <a:off x="6248400" y="4541838"/>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p:cNvSpPr/>
            <p:nvPr/>
          </p:nvSpPr>
          <p:spPr>
            <a:xfrm>
              <a:off x="6248400" y="4362256"/>
              <a:ext cx="1295400" cy="12723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p:cNvSpPr/>
            <p:nvPr/>
          </p:nvSpPr>
          <p:spPr>
            <a:xfrm>
              <a:off x="5203825" y="5093591"/>
              <a:ext cx="1263650" cy="129609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p:cNvSpPr/>
            <p:nvPr/>
          </p:nvSpPr>
          <p:spPr>
            <a:xfrm>
              <a:off x="5089525" y="4095739"/>
              <a:ext cx="1600200" cy="148646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696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4263" y="4541838"/>
              <a:ext cx="73183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5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7133" y="5157787"/>
              <a:ext cx="73183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631432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9600" y="3685310"/>
            <a:ext cx="3581400" cy="3124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8" name="Title 1"/>
          <p:cNvSpPr>
            <a:spLocks noGrp="1"/>
          </p:cNvSpPr>
          <p:nvPr>
            <p:ph type="title"/>
          </p:nvPr>
        </p:nvSpPr>
        <p:spPr>
          <a:xfrm>
            <a:off x="1981200" y="685800"/>
            <a:ext cx="6934200" cy="639763"/>
          </a:xfrm>
        </p:spPr>
        <p:txBody>
          <a:bodyPr/>
          <a:lstStyle/>
          <a:p>
            <a:r>
              <a:rPr lang="en-US" altLang="en-US" dirty="0" smtClean="0"/>
              <a:t>Illustrate the bonding of 2H + O to make H</a:t>
            </a:r>
            <a:r>
              <a:rPr lang="en-US" altLang="en-US" baseline="-25000" dirty="0" smtClean="0"/>
              <a:t>2</a:t>
            </a:r>
            <a:r>
              <a:rPr lang="en-US" altLang="en-US" dirty="0" smtClean="0"/>
              <a:t>O</a:t>
            </a:r>
          </a:p>
        </p:txBody>
      </p:sp>
      <p:sp>
        <p:nvSpPr>
          <p:cNvPr id="70659" name="Content Placeholder 2"/>
          <p:cNvSpPr>
            <a:spLocks noGrp="1"/>
          </p:cNvSpPr>
          <p:nvPr>
            <p:ph idx="1"/>
          </p:nvPr>
        </p:nvSpPr>
        <p:spPr>
          <a:xfrm>
            <a:off x="1828800" y="1600200"/>
            <a:ext cx="7315200" cy="4525963"/>
          </a:xfrm>
        </p:spPr>
        <p:txBody>
          <a:bodyPr/>
          <a:lstStyle/>
          <a:p>
            <a:r>
              <a:rPr lang="en-US" altLang="en-US" dirty="0" smtClean="0"/>
              <a:t>Lewis Structures are much easier to use to illustrate the bonds between atoms in a covalent bond.</a:t>
            </a:r>
          </a:p>
          <a:p>
            <a:r>
              <a:rPr lang="en-US" altLang="en-US" dirty="0" smtClean="0"/>
              <a:t>Let’s work through how…</a:t>
            </a:r>
          </a:p>
          <a:p>
            <a:endParaRPr lang="en-US" altLang="en-US" dirty="0" smtClean="0"/>
          </a:p>
          <a:p>
            <a:endParaRPr lang="en-US" altLang="en-US" dirty="0" smtClean="0"/>
          </a:p>
          <a:p>
            <a:endParaRPr lang="en-US" altLang="en-US" dirty="0" smtClean="0"/>
          </a:p>
          <a:p>
            <a:endParaRPr lang="en-US" altLang="en-US" dirty="0" smtClean="0"/>
          </a:p>
        </p:txBody>
      </p:sp>
      <p:grpSp>
        <p:nvGrpSpPr>
          <p:cNvPr id="2" name="Group 1"/>
          <p:cNvGrpSpPr>
            <a:grpSpLocks/>
          </p:cNvGrpSpPr>
          <p:nvPr/>
        </p:nvGrpSpPr>
        <p:grpSpPr bwMode="auto">
          <a:xfrm>
            <a:off x="5089525" y="4183785"/>
            <a:ext cx="2454275" cy="2309813"/>
            <a:chOff x="5089525" y="4079875"/>
            <a:chExt cx="2454275" cy="2309813"/>
          </a:xfrm>
        </p:grpSpPr>
        <p:pic>
          <p:nvPicPr>
            <p:cNvPr id="706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27196" y="5453063"/>
              <a:ext cx="91440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3" name="Picture 7" descr="CH06_02"/>
            <p:cNvPicPr>
              <a:picLocks noChangeAspect="1" noChangeArrowheads="1"/>
            </p:cNvPicPr>
            <p:nvPr/>
          </p:nvPicPr>
          <p:blipFill>
            <a:blip r:embed="rId3">
              <a:extLst>
                <a:ext uri="{28A0092B-C50C-407E-A947-70E740481C1C}">
                  <a14:useLocalDpi xmlns:a14="http://schemas.microsoft.com/office/drawing/2010/main" val="0"/>
                </a:ext>
              </a:extLst>
            </a:blip>
            <a:srcRect l="64151" t="46397" r="26414" b="39767"/>
            <a:stretch>
              <a:fillRect/>
            </a:stretch>
          </p:blipFill>
          <p:spPr bwMode="auto">
            <a:xfrm>
              <a:off x="5089525" y="4079875"/>
              <a:ext cx="16319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5" descr="CH06_02"/>
            <p:cNvPicPr>
              <a:picLocks noChangeAspect="1" noChangeArrowheads="1"/>
            </p:cNvPicPr>
            <p:nvPr/>
          </p:nvPicPr>
          <p:blipFill>
            <a:blip r:embed="rId4">
              <a:extLst>
                <a:ext uri="{28A0092B-C50C-407E-A947-70E740481C1C}">
                  <a14:useLocalDpi xmlns:a14="http://schemas.microsoft.com/office/drawing/2010/main" val="0"/>
                </a:ext>
              </a:extLst>
            </a:blip>
            <a:srcRect l="89622" t="60530" r="3773" b="31760"/>
            <a:stretch>
              <a:fillRect/>
            </a:stretch>
          </p:blipFill>
          <p:spPr bwMode="auto">
            <a:xfrm>
              <a:off x="6248400" y="4541838"/>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6248400" y="4362450"/>
              <a:ext cx="1295400" cy="12715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p:cNvSpPr/>
            <p:nvPr/>
          </p:nvSpPr>
          <p:spPr>
            <a:xfrm>
              <a:off x="5203825" y="5094288"/>
              <a:ext cx="1263650" cy="1295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p:cNvSpPr/>
            <p:nvPr/>
          </p:nvSpPr>
          <p:spPr>
            <a:xfrm>
              <a:off x="5089525" y="4095750"/>
              <a:ext cx="1600200" cy="1485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06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4263" y="4541838"/>
              <a:ext cx="73183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7133" y="5157787"/>
              <a:ext cx="731837"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4590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Unit…</a:t>
            </a:r>
            <a:endParaRPr lang="en-US" dirty="0"/>
          </a:p>
        </p:txBody>
      </p:sp>
      <p:sp>
        <p:nvSpPr>
          <p:cNvPr id="3" name="Content Placeholder 2"/>
          <p:cNvSpPr>
            <a:spLocks noGrp="1"/>
          </p:cNvSpPr>
          <p:nvPr>
            <p:ph idx="1"/>
          </p:nvPr>
        </p:nvSpPr>
        <p:spPr/>
        <p:txBody>
          <a:bodyPr/>
          <a:lstStyle/>
          <a:p>
            <a:r>
              <a:rPr lang="en-US" dirty="0" smtClean="0"/>
              <a:t>We’re now going to learn how atoms interact with each other</a:t>
            </a:r>
          </a:p>
          <a:p>
            <a:r>
              <a:rPr lang="en-US" dirty="0" smtClean="0"/>
              <a:t>Bonding</a:t>
            </a:r>
          </a:p>
          <a:p>
            <a:pPr lvl="1"/>
            <a:r>
              <a:rPr lang="en-US" dirty="0" smtClean="0"/>
              <a:t>Ionic </a:t>
            </a:r>
          </a:p>
          <a:p>
            <a:pPr lvl="1"/>
            <a:r>
              <a:rPr lang="en-US" dirty="0" smtClean="0"/>
              <a:t>Covalent </a:t>
            </a:r>
          </a:p>
          <a:p>
            <a:r>
              <a:rPr lang="en-US" dirty="0" smtClean="0"/>
              <a:t>Chemical reactions</a:t>
            </a:r>
          </a:p>
          <a:p>
            <a:r>
              <a:rPr lang="en-US" dirty="0" smtClean="0"/>
              <a:t>Balancing chemical equations</a:t>
            </a:r>
          </a:p>
          <a:p>
            <a:endParaRPr lang="en-US" dirty="0"/>
          </a:p>
        </p:txBody>
      </p:sp>
    </p:spTree>
    <p:extLst>
      <p:ext uri="{BB962C8B-B14F-4D97-AF65-F5344CB8AC3E}">
        <p14:creationId xmlns:p14="http://schemas.microsoft.com/office/powerpoint/2010/main" val="1789228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0" y="100784"/>
            <a:ext cx="9144000" cy="787043"/>
          </a:xfrm>
        </p:spPr>
        <p:txBody>
          <a:bodyPr/>
          <a:lstStyle/>
          <a:p>
            <a:r>
              <a:rPr lang="en-US" altLang="en-US" sz="4000" dirty="0" smtClean="0"/>
              <a:t>C2: The bonding of 2 Hydrogen &amp; Oxygen</a:t>
            </a:r>
          </a:p>
        </p:txBody>
      </p:sp>
      <p:sp>
        <p:nvSpPr>
          <p:cNvPr id="63490" name="Content Placeholder 2"/>
          <p:cNvSpPr>
            <a:spLocks noGrp="1"/>
          </p:cNvSpPr>
          <p:nvPr>
            <p:ph idx="1"/>
          </p:nvPr>
        </p:nvSpPr>
        <p:spPr>
          <a:xfrm>
            <a:off x="358632" y="887827"/>
            <a:ext cx="8431213" cy="2845973"/>
          </a:xfrm>
        </p:spPr>
        <p:txBody>
          <a:bodyPr>
            <a:normAutofit fontScale="85000" lnSpcReduction="20000"/>
          </a:bodyPr>
          <a:lstStyle/>
          <a:p>
            <a:pPr marL="514350" indent="-514350">
              <a:buFont typeface="+mj-lt"/>
              <a:buAutoNum type="arabicPeriod"/>
            </a:pPr>
            <a:r>
              <a:rPr lang="en-US" altLang="en-US" dirty="0" smtClean="0"/>
              <a:t>Start with Lewis Structures of the elements involved</a:t>
            </a:r>
          </a:p>
          <a:p>
            <a:pPr marL="514350" indent="-514350">
              <a:buFont typeface="+mj-lt"/>
              <a:buAutoNum type="arabicPeriod"/>
            </a:pPr>
            <a:r>
              <a:rPr lang="en-US" altLang="en-US" dirty="0" smtClean="0"/>
              <a:t>Determine how many electrons are necessary to complete the involved elements’ valence shells.</a:t>
            </a:r>
          </a:p>
          <a:p>
            <a:pPr marL="514350" indent="-514350">
              <a:buFont typeface="+mj-lt"/>
              <a:buAutoNum type="arabicPeriod"/>
            </a:pPr>
            <a:r>
              <a:rPr lang="en-US" altLang="en-US" dirty="0" smtClean="0"/>
              <a:t>Draw a circle around the individual elements so that all involved elements are given their adequate amount of valence electrons.</a:t>
            </a:r>
          </a:p>
          <a:p>
            <a:pPr marL="514350" indent="-514350">
              <a:buFont typeface="+mj-lt"/>
              <a:buAutoNum type="arabicPeriod"/>
            </a:pPr>
            <a:r>
              <a:rPr lang="en-US" altLang="en-US" dirty="0" smtClean="0"/>
              <a:t>Clean up the drawing if necessary.</a:t>
            </a:r>
          </a:p>
        </p:txBody>
      </p:sp>
      <p:pic>
        <p:nvPicPr>
          <p:cNvPr id="2" name="Picture 1"/>
          <p:cNvPicPr>
            <a:picLocks noChangeAspect="1"/>
          </p:cNvPicPr>
          <p:nvPr/>
        </p:nvPicPr>
        <p:blipFill rotWithShape="1">
          <a:blip r:embed="rId2"/>
          <a:srcRect l="3337" t="23350" r="89164" b="64657"/>
          <a:stretch/>
        </p:blipFill>
        <p:spPr>
          <a:xfrm>
            <a:off x="5716516" y="4123266"/>
            <a:ext cx="1447800" cy="1447800"/>
          </a:xfrm>
          <a:prstGeom prst="rect">
            <a:avLst/>
          </a:prstGeom>
        </p:spPr>
      </p:pic>
      <p:pic>
        <p:nvPicPr>
          <p:cNvPr id="19"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4167" t="29269" r="88333" b="58536"/>
          <a:stretch/>
        </p:blipFill>
        <p:spPr bwMode="auto">
          <a:xfrm>
            <a:off x="2159000" y="4042833"/>
            <a:ext cx="14478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63333" t="43903" r="26667" b="37805"/>
          <a:stretch/>
        </p:blipFill>
        <p:spPr bwMode="auto">
          <a:xfrm>
            <a:off x="3606800" y="4445000"/>
            <a:ext cx="1930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271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0" y="100784"/>
            <a:ext cx="9144000" cy="787043"/>
          </a:xfrm>
        </p:spPr>
        <p:txBody>
          <a:bodyPr/>
          <a:lstStyle/>
          <a:p>
            <a:r>
              <a:rPr lang="en-US" altLang="en-US" sz="4000" dirty="0" smtClean="0"/>
              <a:t>C2: The bonding of 2 Hydrogen &amp; Oxygen</a:t>
            </a:r>
          </a:p>
        </p:txBody>
      </p:sp>
      <p:sp>
        <p:nvSpPr>
          <p:cNvPr id="63490" name="Content Placeholder 2"/>
          <p:cNvSpPr>
            <a:spLocks noGrp="1"/>
          </p:cNvSpPr>
          <p:nvPr>
            <p:ph idx="1"/>
          </p:nvPr>
        </p:nvSpPr>
        <p:spPr>
          <a:xfrm>
            <a:off x="358632" y="887827"/>
            <a:ext cx="8431213" cy="2845973"/>
          </a:xfrm>
        </p:spPr>
        <p:txBody>
          <a:bodyPr>
            <a:normAutofit fontScale="85000" lnSpcReduction="10000"/>
          </a:bodyPr>
          <a:lstStyle/>
          <a:p>
            <a:pPr marL="514350" indent="-514350">
              <a:buFont typeface="+mj-lt"/>
              <a:buAutoNum type="arabicPeriod"/>
            </a:pPr>
            <a:r>
              <a:rPr lang="en-US" altLang="en-US" dirty="0" smtClean="0"/>
              <a:t>Start with Lewis Structures of the elements involved.</a:t>
            </a:r>
          </a:p>
          <a:p>
            <a:pPr marL="0" indent="0">
              <a:buNone/>
            </a:pPr>
            <a:r>
              <a:rPr lang="en-US" altLang="en-US" dirty="0" smtClean="0"/>
              <a:t>Understand that you have a lot of flexibility in how Lewis Structures are created. Think ahead before you start drawing your dots so they line up cleaner. You’ll be messy at first, but with some practice you’ll get cleaner and neater. It is definitely important to use different symbols for electrons from different elements.</a:t>
            </a:r>
          </a:p>
        </p:txBody>
      </p:sp>
      <p:pic>
        <p:nvPicPr>
          <p:cNvPr id="2" name="Picture 1"/>
          <p:cNvPicPr>
            <a:picLocks noChangeAspect="1"/>
          </p:cNvPicPr>
          <p:nvPr/>
        </p:nvPicPr>
        <p:blipFill rotWithShape="1">
          <a:blip r:embed="rId2"/>
          <a:srcRect l="3337" t="23350" r="89164" b="64657"/>
          <a:stretch/>
        </p:blipFill>
        <p:spPr>
          <a:xfrm>
            <a:off x="5716516" y="4123266"/>
            <a:ext cx="1447800" cy="1447800"/>
          </a:xfrm>
          <a:prstGeom prst="rect">
            <a:avLst/>
          </a:prstGeom>
        </p:spPr>
      </p:pic>
      <p:pic>
        <p:nvPicPr>
          <p:cNvPr id="20"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63333" t="43903" r="26667" b="37805"/>
          <a:stretch/>
        </p:blipFill>
        <p:spPr bwMode="auto">
          <a:xfrm>
            <a:off x="3606800" y="4445000"/>
            <a:ext cx="1930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r="18652"/>
          <a:stretch/>
        </p:blipFill>
        <p:spPr>
          <a:xfrm>
            <a:off x="2248658" y="4042017"/>
            <a:ext cx="1180342" cy="1609483"/>
          </a:xfrm>
          <a:prstGeom prst="rect">
            <a:avLst/>
          </a:prstGeom>
        </p:spPr>
      </p:pic>
      <p:sp>
        <p:nvSpPr>
          <p:cNvPr id="4" name="Oval 3"/>
          <p:cNvSpPr/>
          <p:nvPr/>
        </p:nvSpPr>
        <p:spPr>
          <a:xfrm>
            <a:off x="3059942" y="438955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07116" y="4389558"/>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a:spLocks noChangeAspect="1"/>
          </p:cNvSpPr>
          <p:nvPr/>
        </p:nvSpPr>
        <p:spPr>
          <a:xfrm>
            <a:off x="3063826" y="4724400"/>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a:spLocks noChangeAspect="1"/>
          </p:cNvSpPr>
          <p:nvPr/>
        </p:nvSpPr>
        <p:spPr>
          <a:xfrm>
            <a:off x="6707116" y="4671279"/>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2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0" y="100784"/>
            <a:ext cx="9144000" cy="787043"/>
          </a:xfrm>
        </p:spPr>
        <p:txBody>
          <a:bodyPr/>
          <a:lstStyle/>
          <a:p>
            <a:r>
              <a:rPr lang="en-US" altLang="en-US" sz="4000" dirty="0" smtClean="0"/>
              <a:t>C2: The bonding of 2 Hydrogen &amp; Oxygen</a:t>
            </a:r>
          </a:p>
        </p:txBody>
      </p:sp>
      <p:sp>
        <p:nvSpPr>
          <p:cNvPr id="63490" name="Content Placeholder 2"/>
          <p:cNvSpPr>
            <a:spLocks noGrp="1"/>
          </p:cNvSpPr>
          <p:nvPr>
            <p:ph idx="1"/>
          </p:nvPr>
        </p:nvSpPr>
        <p:spPr>
          <a:xfrm>
            <a:off x="358632" y="887827"/>
            <a:ext cx="8431213" cy="2845973"/>
          </a:xfrm>
        </p:spPr>
        <p:txBody>
          <a:bodyPr>
            <a:normAutofit/>
          </a:bodyPr>
          <a:lstStyle/>
          <a:p>
            <a:pPr marL="514350" indent="-514350">
              <a:buFont typeface="+mj-lt"/>
              <a:buAutoNum type="arabicPeriod"/>
            </a:pPr>
            <a:r>
              <a:rPr lang="en-US" altLang="en-US" sz="2200" dirty="0" smtClean="0"/>
              <a:t>Start with Lewis Structures of the elements involved</a:t>
            </a:r>
          </a:p>
          <a:p>
            <a:pPr marL="514350" indent="-514350">
              <a:buFont typeface="+mj-lt"/>
              <a:buAutoNum type="arabicPeriod"/>
            </a:pPr>
            <a:r>
              <a:rPr lang="en-US" altLang="en-US" dirty="0" smtClean="0"/>
              <a:t>Determine how many electrons are necessary to complete the involved elements’ valence shells.</a:t>
            </a:r>
          </a:p>
        </p:txBody>
      </p:sp>
      <p:pic>
        <p:nvPicPr>
          <p:cNvPr id="2" name="Picture 1"/>
          <p:cNvPicPr>
            <a:picLocks noChangeAspect="1"/>
          </p:cNvPicPr>
          <p:nvPr/>
        </p:nvPicPr>
        <p:blipFill rotWithShape="1">
          <a:blip r:embed="rId2"/>
          <a:srcRect l="3337" t="23350" r="91935" b="64657"/>
          <a:stretch/>
        </p:blipFill>
        <p:spPr>
          <a:xfrm>
            <a:off x="5716516" y="4123266"/>
            <a:ext cx="912884" cy="1447800"/>
          </a:xfrm>
          <a:prstGeom prst="rect">
            <a:avLst/>
          </a:prstGeom>
        </p:spPr>
      </p:pic>
      <p:pic>
        <p:nvPicPr>
          <p:cNvPr id="19"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4167" t="29269" r="91622" b="58536"/>
          <a:stretch/>
        </p:blipFill>
        <p:spPr bwMode="auto">
          <a:xfrm>
            <a:off x="2159000" y="4042833"/>
            <a:ext cx="812800"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63333" t="43903" r="26667" b="37805"/>
          <a:stretch/>
        </p:blipFill>
        <p:spPr bwMode="auto">
          <a:xfrm>
            <a:off x="3606800" y="4445000"/>
            <a:ext cx="1930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Callout 2"/>
          <p:cNvSpPr/>
          <p:nvPr/>
        </p:nvSpPr>
        <p:spPr>
          <a:xfrm rot="2054777">
            <a:off x="324632" y="3336524"/>
            <a:ext cx="2207082" cy="139384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Needs 1?</a:t>
            </a:r>
            <a:endParaRPr lang="en-US" sz="3200" dirty="0"/>
          </a:p>
        </p:txBody>
      </p:sp>
      <p:sp>
        <p:nvSpPr>
          <p:cNvPr id="8" name="Right Arrow Callout 7"/>
          <p:cNvSpPr/>
          <p:nvPr/>
        </p:nvSpPr>
        <p:spPr>
          <a:xfrm rot="21221934">
            <a:off x="1556090" y="5356746"/>
            <a:ext cx="2207082" cy="139384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Needs 2</a:t>
            </a:r>
            <a:endParaRPr lang="en-US" sz="3200" dirty="0"/>
          </a:p>
        </p:txBody>
      </p:sp>
      <p:sp>
        <p:nvSpPr>
          <p:cNvPr id="9" name="Right Arrow Callout 8"/>
          <p:cNvSpPr/>
          <p:nvPr/>
        </p:nvSpPr>
        <p:spPr>
          <a:xfrm rot="19681824" flipH="1">
            <a:off x="6538855" y="3241491"/>
            <a:ext cx="2551695" cy="139384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Needs 1</a:t>
            </a:r>
            <a:endParaRPr lang="en-US" sz="3200" dirty="0"/>
          </a:p>
        </p:txBody>
      </p:sp>
      <p:sp>
        <p:nvSpPr>
          <p:cNvPr id="4" name="TextBox 3"/>
          <p:cNvSpPr txBox="1"/>
          <p:nvPr/>
        </p:nvSpPr>
        <p:spPr>
          <a:xfrm>
            <a:off x="2326414" y="2615086"/>
            <a:ext cx="4731769" cy="1569660"/>
          </a:xfrm>
          <a:prstGeom prst="rect">
            <a:avLst/>
          </a:prstGeom>
          <a:noFill/>
        </p:spPr>
        <p:txBody>
          <a:bodyPr wrap="square" rtlCol="0">
            <a:spAutoFit/>
          </a:bodyPr>
          <a:lstStyle/>
          <a:p>
            <a:pPr algn="ctr"/>
            <a:r>
              <a:rPr lang="en-US" sz="2400" dirty="0" smtClean="0"/>
              <a:t>Remember, Hydrogen only has one energy level [ring] and only needs 2 to have a complete valence shell</a:t>
            </a:r>
            <a:endParaRPr lang="en-US" sz="2400" dirty="0"/>
          </a:p>
        </p:txBody>
      </p:sp>
      <p:sp>
        <p:nvSpPr>
          <p:cNvPr id="11" name="Multiply 10"/>
          <p:cNvSpPr>
            <a:spLocks noChangeAspect="1"/>
          </p:cNvSpPr>
          <p:nvPr/>
        </p:nvSpPr>
        <p:spPr>
          <a:xfrm>
            <a:off x="3063826" y="4724400"/>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a:spLocks noChangeAspect="1"/>
          </p:cNvSpPr>
          <p:nvPr/>
        </p:nvSpPr>
        <p:spPr>
          <a:xfrm>
            <a:off x="6707116" y="4671279"/>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0" y="100784"/>
            <a:ext cx="9144000" cy="787043"/>
          </a:xfrm>
        </p:spPr>
        <p:txBody>
          <a:bodyPr/>
          <a:lstStyle/>
          <a:p>
            <a:r>
              <a:rPr lang="en-US" altLang="en-US" sz="4000" dirty="0" smtClean="0"/>
              <a:t>C2: The bonding of 2 Hydrogen &amp; Oxygen</a:t>
            </a:r>
          </a:p>
        </p:txBody>
      </p:sp>
      <p:sp>
        <p:nvSpPr>
          <p:cNvPr id="63490" name="Content Placeholder 2"/>
          <p:cNvSpPr>
            <a:spLocks noGrp="1"/>
          </p:cNvSpPr>
          <p:nvPr>
            <p:ph idx="1"/>
          </p:nvPr>
        </p:nvSpPr>
        <p:spPr>
          <a:xfrm>
            <a:off x="358632" y="887827"/>
            <a:ext cx="8431213" cy="2845973"/>
          </a:xfrm>
        </p:spPr>
        <p:txBody>
          <a:bodyPr>
            <a:normAutofit/>
          </a:bodyPr>
          <a:lstStyle/>
          <a:p>
            <a:pPr marL="514350" indent="-514350">
              <a:buFont typeface="+mj-lt"/>
              <a:buAutoNum type="arabicPeriod"/>
            </a:pPr>
            <a:r>
              <a:rPr lang="en-US" altLang="en-US" sz="2200" dirty="0" smtClean="0"/>
              <a:t>Start with Lewis Structures of the elements involved</a:t>
            </a:r>
          </a:p>
          <a:p>
            <a:pPr marL="514350" indent="-514350">
              <a:buFont typeface="+mj-lt"/>
              <a:buAutoNum type="arabicPeriod"/>
            </a:pPr>
            <a:r>
              <a:rPr lang="en-US" altLang="en-US" sz="2200" dirty="0" smtClean="0"/>
              <a:t>Determine how many electrons are necessary to complete the involved elements’ valence shells.</a:t>
            </a:r>
          </a:p>
          <a:p>
            <a:pPr marL="514350" indent="-514350">
              <a:buFont typeface="+mj-lt"/>
              <a:buAutoNum type="arabicPeriod"/>
            </a:pPr>
            <a:r>
              <a:rPr lang="en-US" altLang="en-US" dirty="0" smtClean="0"/>
              <a:t>Draw a circle around the individual elements so that all involved elements are given their adequate amount of valence electrons.</a:t>
            </a:r>
          </a:p>
        </p:txBody>
      </p:sp>
      <p:pic>
        <p:nvPicPr>
          <p:cNvPr id="2" name="Picture 1"/>
          <p:cNvPicPr>
            <a:picLocks noChangeAspect="1"/>
          </p:cNvPicPr>
          <p:nvPr/>
        </p:nvPicPr>
        <p:blipFill rotWithShape="1">
          <a:blip r:embed="rId2"/>
          <a:srcRect l="3337" t="23350" r="91412" b="64657"/>
          <a:stretch/>
        </p:blipFill>
        <p:spPr>
          <a:xfrm>
            <a:off x="6911095" y="3814233"/>
            <a:ext cx="1013705" cy="1447800"/>
          </a:xfrm>
          <a:prstGeom prst="rect">
            <a:avLst/>
          </a:prstGeom>
        </p:spPr>
      </p:pic>
      <p:pic>
        <p:nvPicPr>
          <p:cNvPr id="19"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4167" t="29269" r="91495" b="58536"/>
          <a:stretch/>
        </p:blipFill>
        <p:spPr bwMode="auto">
          <a:xfrm>
            <a:off x="3353579" y="3733800"/>
            <a:ext cx="837421" cy="1608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CH06_02"/>
          <p:cNvPicPr>
            <a:picLocks noChangeAspect="1" noChangeArrowheads="1"/>
          </p:cNvPicPr>
          <p:nvPr/>
        </p:nvPicPr>
        <p:blipFill rotWithShape="1">
          <a:blip r:embed="rId3">
            <a:extLst>
              <a:ext uri="{28A0092B-C50C-407E-A947-70E740481C1C}">
                <a14:useLocalDpi xmlns:a14="http://schemas.microsoft.com/office/drawing/2010/main" val="0"/>
              </a:ext>
            </a:extLst>
          </a:blip>
          <a:srcRect l="63333" t="43903" r="26667" b="37805"/>
          <a:stretch/>
        </p:blipFill>
        <p:spPr bwMode="auto">
          <a:xfrm>
            <a:off x="4801379" y="4135967"/>
            <a:ext cx="19304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336259" y="4043441"/>
            <a:ext cx="2062022" cy="1321326"/>
          </a:xfrm>
          <a:custGeom>
            <a:avLst/>
            <a:gdLst>
              <a:gd name="connsiteX0" fmla="*/ 0 w 1879600"/>
              <a:gd name="connsiteY0" fmla="*/ 457200 h 914400"/>
              <a:gd name="connsiteX1" fmla="*/ 939800 w 1879600"/>
              <a:gd name="connsiteY1" fmla="*/ 0 h 914400"/>
              <a:gd name="connsiteX2" fmla="*/ 1879600 w 1879600"/>
              <a:gd name="connsiteY2" fmla="*/ 457200 h 914400"/>
              <a:gd name="connsiteX3" fmla="*/ 939800 w 1879600"/>
              <a:gd name="connsiteY3" fmla="*/ 914400 h 914400"/>
              <a:gd name="connsiteX4" fmla="*/ 0 w 1879600"/>
              <a:gd name="connsiteY4" fmla="*/ 457200 h 914400"/>
              <a:gd name="connsiteX0" fmla="*/ 0 w 2277953"/>
              <a:gd name="connsiteY0" fmla="*/ 480283 h 1239234"/>
              <a:gd name="connsiteX1" fmla="*/ 939800 w 2277953"/>
              <a:gd name="connsiteY1" fmla="*/ 23083 h 1239234"/>
              <a:gd name="connsiteX2" fmla="*/ 2277953 w 2277953"/>
              <a:gd name="connsiteY2" fmla="*/ 1150239 h 1239234"/>
              <a:gd name="connsiteX3" fmla="*/ 939800 w 2277953"/>
              <a:gd name="connsiteY3" fmla="*/ 937483 h 1239234"/>
              <a:gd name="connsiteX4" fmla="*/ 0 w 2277953"/>
              <a:gd name="connsiteY4" fmla="*/ 480283 h 1239234"/>
              <a:gd name="connsiteX0" fmla="*/ 1400 w 2279353"/>
              <a:gd name="connsiteY0" fmla="*/ 546385 h 1305336"/>
              <a:gd name="connsiteX1" fmla="*/ 769185 w 2279353"/>
              <a:gd name="connsiteY1" fmla="*/ 16757 h 1305336"/>
              <a:gd name="connsiteX2" fmla="*/ 2279353 w 2279353"/>
              <a:gd name="connsiteY2" fmla="*/ 1216341 h 1305336"/>
              <a:gd name="connsiteX3" fmla="*/ 941200 w 2279353"/>
              <a:gd name="connsiteY3" fmla="*/ 1003585 h 1305336"/>
              <a:gd name="connsiteX4" fmla="*/ 1400 w 2279353"/>
              <a:gd name="connsiteY4" fmla="*/ 546385 h 1305336"/>
              <a:gd name="connsiteX0" fmla="*/ 76 w 2278029"/>
              <a:gd name="connsiteY0" fmla="*/ 546736 h 1318884"/>
              <a:gd name="connsiteX1" fmla="*/ 767861 w 2278029"/>
              <a:gd name="connsiteY1" fmla="*/ 17108 h 1318884"/>
              <a:gd name="connsiteX2" fmla="*/ 2278029 w 2278029"/>
              <a:gd name="connsiteY2" fmla="*/ 1216692 h 1318884"/>
              <a:gd name="connsiteX3" fmla="*/ 731646 w 2278029"/>
              <a:gd name="connsiteY3" fmla="*/ 1076364 h 1318884"/>
              <a:gd name="connsiteX4" fmla="*/ 76 w 2278029"/>
              <a:gd name="connsiteY4" fmla="*/ 546736 h 1318884"/>
              <a:gd name="connsiteX0" fmla="*/ 150 w 2060820"/>
              <a:gd name="connsiteY0" fmla="*/ 563565 h 1317058"/>
              <a:gd name="connsiteX1" fmla="*/ 550652 w 2060820"/>
              <a:gd name="connsiteY1" fmla="*/ 15830 h 1317058"/>
              <a:gd name="connsiteX2" fmla="*/ 2060820 w 2060820"/>
              <a:gd name="connsiteY2" fmla="*/ 1215414 h 1317058"/>
              <a:gd name="connsiteX3" fmla="*/ 514437 w 2060820"/>
              <a:gd name="connsiteY3" fmla="*/ 1075086 h 1317058"/>
              <a:gd name="connsiteX4" fmla="*/ 150 w 2060820"/>
              <a:gd name="connsiteY4" fmla="*/ 563565 h 1317058"/>
              <a:gd name="connsiteX0" fmla="*/ 1352 w 2062022"/>
              <a:gd name="connsiteY0" fmla="*/ 567833 h 1321326"/>
              <a:gd name="connsiteX1" fmla="*/ 551854 w 2062022"/>
              <a:gd name="connsiteY1" fmla="*/ 20098 h 1321326"/>
              <a:gd name="connsiteX2" fmla="*/ 2062022 w 2062022"/>
              <a:gd name="connsiteY2" fmla="*/ 1219682 h 1321326"/>
              <a:gd name="connsiteX3" fmla="*/ 515639 w 2062022"/>
              <a:gd name="connsiteY3" fmla="*/ 1079354 h 1321326"/>
              <a:gd name="connsiteX4" fmla="*/ 1352 w 2062022"/>
              <a:gd name="connsiteY4" fmla="*/ 567833 h 1321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022" h="1321326">
                <a:moveTo>
                  <a:pt x="1352" y="567833"/>
                </a:moveTo>
                <a:cubicBezTo>
                  <a:pt x="-19772" y="264543"/>
                  <a:pt x="208409" y="-88543"/>
                  <a:pt x="551854" y="20098"/>
                </a:cubicBezTo>
                <a:cubicBezTo>
                  <a:pt x="895299" y="128739"/>
                  <a:pt x="2062022" y="967177"/>
                  <a:pt x="2062022" y="1219682"/>
                </a:cubicBezTo>
                <a:cubicBezTo>
                  <a:pt x="2062022" y="1472187"/>
                  <a:pt x="859084" y="1187995"/>
                  <a:pt x="515639" y="1079354"/>
                </a:cubicBezTo>
                <a:cubicBezTo>
                  <a:pt x="172194" y="970713"/>
                  <a:pt x="22476" y="871123"/>
                  <a:pt x="1352" y="567833"/>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2"/>
          <p:cNvSpPr/>
          <p:nvPr/>
        </p:nvSpPr>
        <p:spPr>
          <a:xfrm flipH="1">
            <a:off x="6296215" y="3930928"/>
            <a:ext cx="2085785" cy="1639403"/>
          </a:xfrm>
          <a:custGeom>
            <a:avLst/>
            <a:gdLst>
              <a:gd name="connsiteX0" fmla="*/ 0 w 1879600"/>
              <a:gd name="connsiteY0" fmla="*/ 457200 h 914400"/>
              <a:gd name="connsiteX1" fmla="*/ 939800 w 1879600"/>
              <a:gd name="connsiteY1" fmla="*/ 0 h 914400"/>
              <a:gd name="connsiteX2" fmla="*/ 1879600 w 1879600"/>
              <a:gd name="connsiteY2" fmla="*/ 457200 h 914400"/>
              <a:gd name="connsiteX3" fmla="*/ 939800 w 1879600"/>
              <a:gd name="connsiteY3" fmla="*/ 914400 h 914400"/>
              <a:gd name="connsiteX4" fmla="*/ 0 w 1879600"/>
              <a:gd name="connsiteY4" fmla="*/ 457200 h 914400"/>
              <a:gd name="connsiteX0" fmla="*/ 0 w 2277953"/>
              <a:gd name="connsiteY0" fmla="*/ 480283 h 1239234"/>
              <a:gd name="connsiteX1" fmla="*/ 939800 w 2277953"/>
              <a:gd name="connsiteY1" fmla="*/ 23083 h 1239234"/>
              <a:gd name="connsiteX2" fmla="*/ 2277953 w 2277953"/>
              <a:gd name="connsiteY2" fmla="*/ 1150239 h 1239234"/>
              <a:gd name="connsiteX3" fmla="*/ 939800 w 2277953"/>
              <a:gd name="connsiteY3" fmla="*/ 937483 h 1239234"/>
              <a:gd name="connsiteX4" fmla="*/ 0 w 2277953"/>
              <a:gd name="connsiteY4" fmla="*/ 480283 h 1239234"/>
              <a:gd name="connsiteX0" fmla="*/ 1400 w 2279353"/>
              <a:gd name="connsiteY0" fmla="*/ 546385 h 1305336"/>
              <a:gd name="connsiteX1" fmla="*/ 769185 w 2279353"/>
              <a:gd name="connsiteY1" fmla="*/ 16757 h 1305336"/>
              <a:gd name="connsiteX2" fmla="*/ 2279353 w 2279353"/>
              <a:gd name="connsiteY2" fmla="*/ 1216341 h 1305336"/>
              <a:gd name="connsiteX3" fmla="*/ 941200 w 2279353"/>
              <a:gd name="connsiteY3" fmla="*/ 1003585 h 1305336"/>
              <a:gd name="connsiteX4" fmla="*/ 1400 w 2279353"/>
              <a:gd name="connsiteY4" fmla="*/ 546385 h 1305336"/>
              <a:gd name="connsiteX0" fmla="*/ 76 w 2278029"/>
              <a:gd name="connsiteY0" fmla="*/ 546736 h 1318884"/>
              <a:gd name="connsiteX1" fmla="*/ 767861 w 2278029"/>
              <a:gd name="connsiteY1" fmla="*/ 17108 h 1318884"/>
              <a:gd name="connsiteX2" fmla="*/ 2278029 w 2278029"/>
              <a:gd name="connsiteY2" fmla="*/ 1216692 h 1318884"/>
              <a:gd name="connsiteX3" fmla="*/ 731646 w 2278029"/>
              <a:gd name="connsiteY3" fmla="*/ 1076364 h 1318884"/>
              <a:gd name="connsiteX4" fmla="*/ 76 w 2278029"/>
              <a:gd name="connsiteY4" fmla="*/ 546736 h 1318884"/>
              <a:gd name="connsiteX0" fmla="*/ 150 w 2060820"/>
              <a:gd name="connsiteY0" fmla="*/ 563565 h 1317058"/>
              <a:gd name="connsiteX1" fmla="*/ 550652 w 2060820"/>
              <a:gd name="connsiteY1" fmla="*/ 15830 h 1317058"/>
              <a:gd name="connsiteX2" fmla="*/ 2060820 w 2060820"/>
              <a:gd name="connsiteY2" fmla="*/ 1215414 h 1317058"/>
              <a:gd name="connsiteX3" fmla="*/ 514437 w 2060820"/>
              <a:gd name="connsiteY3" fmla="*/ 1075086 h 1317058"/>
              <a:gd name="connsiteX4" fmla="*/ 150 w 2060820"/>
              <a:gd name="connsiteY4" fmla="*/ 563565 h 1317058"/>
              <a:gd name="connsiteX0" fmla="*/ 1352 w 2062022"/>
              <a:gd name="connsiteY0" fmla="*/ 567833 h 1321326"/>
              <a:gd name="connsiteX1" fmla="*/ 551854 w 2062022"/>
              <a:gd name="connsiteY1" fmla="*/ 20098 h 1321326"/>
              <a:gd name="connsiteX2" fmla="*/ 2062022 w 2062022"/>
              <a:gd name="connsiteY2" fmla="*/ 1219682 h 1321326"/>
              <a:gd name="connsiteX3" fmla="*/ 515639 w 2062022"/>
              <a:gd name="connsiteY3" fmla="*/ 1079354 h 1321326"/>
              <a:gd name="connsiteX4" fmla="*/ 1352 w 2062022"/>
              <a:gd name="connsiteY4" fmla="*/ 567833 h 1321326"/>
              <a:gd name="connsiteX0" fmla="*/ 1646 w 2338960"/>
              <a:gd name="connsiteY0" fmla="*/ 589017 h 1699147"/>
              <a:gd name="connsiteX1" fmla="*/ 552148 w 2338960"/>
              <a:gd name="connsiteY1" fmla="*/ 41282 h 1699147"/>
              <a:gd name="connsiteX2" fmla="*/ 2338959 w 2338960"/>
              <a:gd name="connsiteY2" fmla="*/ 1639219 h 1699147"/>
              <a:gd name="connsiteX3" fmla="*/ 515933 w 2338960"/>
              <a:gd name="connsiteY3" fmla="*/ 1100538 h 1699147"/>
              <a:gd name="connsiteX4" fmla="*/ 1646 w 2338960"/>
              <a:gd name="connsiteY4" fmla="*/ 589017 h 1699147"/>
              <a:gd name="connsiteX0" fmla="*/ 32050 w 2369363"/>
              <a:gd name="connsiteY0" fmla="*/ 512779 h 1622909"/>
              <a:gd name="connsiteX1" fmla="*/ 1289529 w 2369363"/>
              <a:gd name="connsiteY1" fmla="*/ 37472 h 1622909"/>
              <a:gd name="connsiteX2" fmla="*/ 2369363 w 2369363"/>
              <a:gd name="connsiteY2" fmla="*/ 1562981 h 1622909"/>
              <a:gd name="connsiteX3" fmla="*/ 546337 w 2369363"/>
              <a:gd name="connsiteY3" fmla="*/ 1024300 h 1622909"/>
              <a:gd name="connsiteX4" fmla="*/ 32050 w 2369363"/>
              <a:gd name="connsiteY4" fmla="*/ 512779 h 1622909"/>
              <a:gd name="connsiteX0" fmla="*/ 23223 w 2360536"/>
              <a:gd name="connsiteY0" fmla="*/ 514375 h 1639403"/>
              <a:gd name="connsiteX1" fmla="*/ 1280702 w 2360536"/>
              <a:gd name="connsiteY1" fmla="*/ 39068 h 1639403"/>
              <a:gd name="connsiteX2" fmla="*/ 2360536 w 2360536"/>
              <a:gd name="connsiteY2" fmla="*/ 1564577 h 1639403"/>
              <a:gd name="connsiteX3" fmla="*/ 609232 w 2360536"/>
              <a:gd name="connsiteY3" fmla="*/ 1188859 h 1639403"/>
              <a:gd name="connsiteX4" fmla="*/ 23223 w 2360536"/>
              <a:gd name="connsiteY4" fmla="*/ 514375 h 163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0536" h="1639403">
                <a:moveTo>
                  <a:pt x="23223" y="514375"/>
                </a:moveTo>
                <a:cubicBezTo>
                  <a:pt x="135135" y="322743"/>
                  <a:pt x="891150" y="-135966"/>
                  <a:pt x="1280702" y="39068"/>
                </a:cubicBezTo>
                <a:cubicBezTo>
                  <a:pt x="1670254" y="214102"/>
                  <a:pt x="2360536" y="1312072"/>
                  <a:pt x="2360536" y="1564577"/>
                </a:cubicBezTo>
                <a:cubicBezTo>
                  <a:pt x="2360536" y="1817082"/>
                  <a:pt x="998784" y="1363893"/>
                  <a:pt x="609232" y="1188859"/>
                </a:cubicBezTo>
                <a:cubicBezTo>
                  <a:pt x="219680" y="1013825"/>
                  <a:pt x="-88689" y="706007"/>
                  <a:pt x="23223" y="514375"/>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
          <p:cNvSpPr/>
          <p:nvPr/>
        </p:nvSpPr>
        <p:spPr>
          <a:xfrm>
            <a:off x="4191108" y="4372837"/>
            <a:ext cx="4113712" cy="1986778"/>
          </a:xfrm>
          <a:custGeom>
            <a:avLst/>
            <a:gdLst>
              <a:gd name="connsiteX0" fmla="*/ 0 w 1879600"/>
              <a:gd name="connsiteY0" fmla="*/ 457200 h 914400"/>
              <a:gd name="connsiteX1" fmla="*/ 939800 w 1879600"/>
              <a:gd name="connsiteY1" fmla="*/ 0 h 914400"/>
              <a:gd name="connsiteX2" fmla="*/ 1879600 w 1879600"/>
              <a:gd name="connsiteY2" fmla="*/ 457200 h 914400"/>
              <a:gd name="connsiteX3" fmla="*/ 939800 w 1879600"/>
              <a:gd name="connsiteY3" fmla="*/ 914400 h 914400"/>
              <a:gd name="connsiteX4" fmla="*/ 0 w 1879600"/>
              <a:gd name="connsiteY4" fmla="*/ 457200 h 914400"/>
              <a:gd name="connsiteX0" fmla="*/ 0 w 2277953"/>
              <a:gd name="connsiteY0" fmla="*/ 480283 h 1239234"/>
              <a:gd name="connsiteX1" fmla="*/ 939800 w 2277953"/>
              <a:gd name="connsiteY1" fmla="*/ 23083 h 1239234"/>
              <a:gd name="connsiteX2" fmla="*/ 2277953 w 2277953"/>
              <a:gd name="connsiteY2" fmla="*/ 1150239 h 1239234"/>
              <a:gd name="connsiteX3" fmla="*/ 939800 w 2277953"/>
              <a:gd name="connsiteY3" fmla="*/ 937483 h 1239234"/>
              <a:gd name="connsiteX4" fmla="*/ 0 w 2277953"/>
              <a:gd name="connsiteY4" fmla="*/ 480283 h 1239234"/>
              <a:gd name="connsiteX0" fmla="*/ 1400 w 2279353"/>
              <a:gd name="connsiteY0" fmla="*/ 546385 h 1305336"/>
              <a:gd name="connsiteX1" fmla="*/ 769185 w 2279353"/>
              <a:gd name="connsiteY1" fmla="*/ 16757 h 1305336"/>
              <a:gd name="connsiteX2" fmla="*/ 2279353 w 2279353"/>
              <a:gd name="connsiteY2" fmla="*/ 1216341 h 1305336"/>
              <a:gd name="connsiteX3" fmla="*/ 941200 w 2279353"/>
              <a:gd name="connsiteY3" fmla="*/ 1003585 h 1305336"/>
              <a:gd name="connsiteX4" fmla="*/ 1400 w 2279353"/>
              <a:gd name="connsiteY4" fmla="*/ 546385 h 1305336"/>
              <a:gd name="connsiteX0" fmla="*/ 76 w 2278029"/>
              <a:gd name="connsiteY0" fmla="*/ 546736 h 1318884"/>
              <a:gd name="connsiteX1" fmla="*/ 767861 w 2278029"/>
              <a:gd name="connsiteY1" fmla="*/ 17108 h 1318884"/>
              <a:gd name="connsiteX2" fmla="*/ 2278029 w 2278029"/>
              <a:gd name="connsiteY2" fmla="*/ 1216692 h 1318884"/>
              <a:gd name="connsiteX3" fmla="*/ 731646 w 2278029"/>
              <a:gd name="connsiteY3" fmla="*/ 1076364 h 1318884"/>
              <a:gd name="connsiteX4" fmla="*/ 76 w 2278029"/>
              <a:gd name="connsiteY4" fmla="*/ 546736 h 1318884"/>
              <a:gd name="connsiteX0" fmla="*/ 150 w 2060820"/>
              <a:gd name="connsiteY0" fmla="*/ 563565 h 1317058"/>
              <a:gd name="connsiteX1" fmla="*/ 550652 w 2060820"/>
              <a:gd name="connsiteY1" fmla="*/ 15830 h 1317058"/>
              <a:gd name="connsiteX2" fmla="*/ 2060820 w 2060820"/>
              <a:gd name="connsiteY2" fmla="*/ 1215414 h 1317058"/>
              <a:gd name="connsiteX3" fmla="*/ 514437 w 2060820"/>
              <a:gd name="connsiteY3" fmla="*/ 1075086 h 1317058"/>
              <a:gd name="connsiteX4" fmla="*/ 150 w 2060820"/>
              <a:gd name="connsiteY4" fmla="*/ 563565 h 1317058"/>
              <a:gd name="connsiteX0" fmla="*/ 1352 w 2062022"/>
              <a:gd name="connsiteY0" fmla="*/ 567833 h 1321326"/>
              <a:gd name="connsiteX1" fmla="*/ 551854 w 2062022"/>
              <a:gd name="connsiteY1" fmla="*/ 20098 h 1321326"/>
              <a:gd name="connsiteX2" fmla="*/ 2062022 w 2062022"/>
              <a:gd name="connsiteY2" fmla="*/ 1219682 h 1321326"/>
              <a:gd name="connsiteX3" fmla="*/ 515639 w 2062022"/>
              <a:gd name="connsiteY3" fmla="*/ 1079354 h 1321326"/>
              <a:gd name="connsiteX4" fmla="*/ 1352 w 2062022"/>
              <a:gd name="connsiteY4" fmla="*/ 567833 h 1321326"/>
              <a:gd name="connsiteX0" fmla="*/ 19502 w 2080172"/>
              <a:gd name="connsiteY0" fmla="*/ 573723 h 2522929"/>
              <a:gd name="connsiteX1" fmla="*/ 570004 w 2080172"/>
              <a:gd name="connsiteY1" fmla="*/ 25988 h 2522929"/>
              <a:gd name="connsiteX2" fmla="*/ 2080172 w 2080172"/>
              <a:gd name="connsiteY2" fmla="*/ 1225572 h 2522929"/>
              <a:gd name="connsiteX3" fmla="*/ 1176585 w 2080172"/>
              <a:gd name="connsiteY3" fmla="*/ 2515691 h 2522929"/>
              <a:gd name="connsiteX4" fmla="*/ 19502 w 2080172"/>
              <a:gd name="connsiteY4" fmla="*/ 573723 h 2522929"/>
              <a:gd name="connsiteX0" fmla="*/ 9759 w 2550262"/>
              <a:gd name="connsiteY0" fmla="*/ 704936 h 2506580"/>
              <a:gd name="connsiteX1" fmla="*/ 1040094 w 2550262"/>
              <a:gd name="connsiteY1" fmla="*/ 12346 h 2506580"/>
              <a:gd name="connsiteX2" fmla="*/ 2550262 w 2550262"/>
              <a:gd name="connsiteY2" fmla="*/ 1211930 h 2506580"/>
              <a:gd name="connsiteX3" fmla="*/ 1646675 w 2550262"/>
              <a:gd name="connsiteY3" fmla="*/ 2502049 h 2506580"/>
              <a:gd name="connsiteX4" fmla="*/ 9759 w 2550262"/>
              <a:gd name="connsiteY4" fmla="*/ 704936 h 2506580"/>
              <a:gd name="connsiteX0" fmla="*/ 5681 w 2566809"/>
              <a:gd name="connsiteY0" fmla="*/ 223361 h 2025005"/>
              <a:gd name="connsiteX1" fmla="*/ 2258233 w 2566809"/>
              <a:gd name="connsiteY1" fmla="*/ 83032 h 2025005"/>
              <a:gd name="connsiteX2" fmla="*/ 2546184 w 2566809"/>
              <a:gd name="connsiteY2" fmla="*/ 730355 h 2025005"/>
              <a:gd name="connsiteX3" fmla="*/ 1642597 w 2566809"/>
              <a:gd name="connsiteY3" fmla="*/ 2020474 h 2025005"/>
              <a:gd name="connsiteX4" fmla="*/ 5681 w 2566809"/>
              <a:gd name="connsiteY4" fmla="*/ 223361 h 2025005"/>
              <a:gd name="connsiteX0" fmla="*/ 6959 w 4113712"/>
              <a:gd name="connsiteY0" fmla="*/ 189647 h 1986778"/>
              <a:gd name="connsiteX1" fmla="*/ 2259511 w 4113712"/>
              <a:gd name="connsiteY1" fmla="*/ 49318 h 1986778"/>
              <a:gd name="connsiteX2" fmla="*/ 4113712 w 4113712"/>
              <a:gd name="connsiteY2" fmla="*/ 153433 h 1986778"/>
              <a:gd name="connsiteX3" fmla="*/ 1643875 w 4113712"/>
              <a:gd name="connsiteY3" fmla="*/ 1986760 h 1986778"/>
              <a:gd name="connsiteX4" fmla="*/ 6959 w 4113712"/>
              <a:gd name="connsiteY4" fmla="*/ 189647 h 1986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3712" h="1986778">
                <a:moveTo>
                  <a:pt x="6959" y="189647"/>
                </a:moveTo>
                <a:cubicBezTo>
                  <a:pt x="109565" y="-133260"/>
                  <a:pt x="1575052" y="55354"/>
                  <a:pt x="2259511" y="49318"/>
                </a:cubicBezTo>
                <a:cubicBezTo>
                  <a:pt x="2943970" y="43282"/>
                  <a:pt x="4113712" y="-99072"/>
                  <a:pt x="4113712" y="153433"/>
                </a:cubicBezTo>
                <a:cubicBezTo>
                  <a:pt x="4113712" y="405938"/>
                  <a:pt x="2328334" y="1980724"/>
                  <a:pt x="1643875" y="1986760"/>
                </a:cubicBezTo>
                <a:cubicBezTo>
                  <a:pt x="959416" y="1992796"/>
                  <a:pt x="-95647" y="512554"/>
                  <a:pt x="6959" y="189647"/>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6866" y="3581400"/>
            <a:ext cx="3142637" cy="2862322"/>
          </a:xfrm>
          <a:prstGeom prst="rect">
            <a:avLst/>
          </a:prstGeom>
          <a:noFill/>
        </p:spPr>
        <p:txBody>
          <a:bodyPr wrap="square" rtlCol="0">
            <a:spAutoFit/>
          </a:bodyPr>
          <a:lstStyle/>
          <a:p>
            <a:r>
              <a:rPr lang="en-US" sz="2000" dirty="0" smtClean="0"/>
              <a:t>At this point everything is done, however you must check your work by counting the numbers of electrons in each circle. If Hydrogen has its 2 and Oxygen has its 8 then you are technically good (though it’s messy).</a:t>
            </a:r>
            <a:endParaRPr lang="en-US" sz="2000" dirty="0"/>
          </a:p>
        </p:txBody>
      </p:sp>
      <p:sp>
        <p:nvSpPr>
          <p:cNvPr id="11" name="Multiply 10"/>
          <p:cNvSpPr>
            <a:spLocks noChangeAspect="1"/>
          </p:cNvSpPr>
          <p:nvPr/>
        </p:nvSpPr>
        <p:spPr>
          <a:xfrm>
            <a:off x="4235352" y="4472721"/>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a:spLocks noChangeAspect="1"/>
          </p:cNvSpPr>
          <p:nvPr/>
        </p:nvSpPr>
        <p:spPr>
          <a:xfrm>
            <a:off x="7878642" y="4419600"/>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164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0" y="100784"/>
            <a:ext cx="9144000" cy="787043"/>
          </a:xfrm>
        </p:spPr>
        <p:txBody>
          <a:bodyPr/>
          <a:lstStyle/>
          <a:p>
            <a:r>
              <a:rPr lang="en-US" altLang="en-US" sz="4000" dirty="0" smtClean="0"/>
              <a:t>C2: The bonding of 2 Hydrogen &amp; Oxygen</a:t>
            </a:r>
          </a:p>
        </p:txBody>
      </p:sp>
      <p:sp>
        <p:nvSpPr>
          <p:cNvPr id="63490" name="Content Placeholder 2"/>
          <p:cNvSpPr>
            <a:spLocks noGrp="1"/>
          </p:cNvSpPr>
          <p:nvPr>
            <p:ph idx="1"/>
          </p:nvPr>
        </p:nvSpPr>
        <p:spPr>
          <a:xfrm>
            <a:off x="358632" y="887827"/>
            <a:ext cx="8431213" cy="2845973"/>
          </a:xfrm>
        </p:spPr>
        <p:txBody>
          <a:bodyPr>
            <a:normAutofit/>
          </a:bodyPr>
          <a:lstStyle/>
          <a:p>
            <a:pPr marL="514350" indent="-514350">
              <a:buFont typeface="+mj-lt"/>
              <a:buAutoNum type="arabicPeriod"/>
            </a:pPr>
            <a:r>
              <a:rPr lang="en-US" altLang="en-US" sz="2200" dirty="0" smtClean="0"/>
              <a:t>Start with Lewis Structures of the elements involved</a:t>
            </a:r>
          </a:p>
          <a:p>
            <a:pPr marL="514350" indent="-514350">
              <a:buFont typeface="+mj-lt"/>
              <a:buAutoNum type="arabicPeriod"/>
            </a:pPr>
            <a:r>
              <a:rPr lang="en-US" altLang="en-US" sz="2200" dirty="0" smtClean="0"/>
              <a:t>Determine how many electrons are necessary to complete the involved elements’ valence shells.</a:t>
            </a:r>
          </a:p>
          <a:p>
            <a:pPr marL="514350" indent="-514350">
              <a:buFont typeface="+mj-lt"/>
              <a:buAutoNum type="arabicPeriod"/>
            </a:pPr>
            <a:r>
              <a:rPr lang="en-US" altLang="en-US" sz="2200" dirty="0" smtClean="0"/>
              <a:t>Draw a circle around the individual elements so that all involved elements are given their adequate amount of valence electrons.</a:t>
            </a:r>
          </a:p>
          <a:p>
            <a:pPr marL="514350" indent="-514350">
              <a:buFont typeface="+mj-lt"/>
              <a:buAutoNum type="arabicPeriod"/>
            </a:pPr>
            <a:r>
              <a:rPr lang="en-US" altLang="en-US" dirty="0" smtClean="0"/>
              <a:t>Clean up the drawing if necessary.</a:t>
            </a:r>
          </a:p>
        </p:txBody>
      </p:sp>
      <p:pic>
        <p:nvPicPr>
          <p:cNvPr id="5" name="Picture 4"/>
          <p:cNvPicPr>
            <a:picLocks noChangeAspect="1"/>
          </p:cNvPicPr>
          <p:nvPr/>
        </p:nvPicPr>
        <p:blipFill rotWithShape="1">
          <a:blip r:embed="rId2"/>
          <a:srcRect l="12011" t="15282" b="12124"/>
          <a:stretch/>
        </p:blipFill>
        <p:spPr>
          <a:xfrm>
            <a:off x="5234721" y="4501793"/>
            <a:ext cx="1700482" cy="1752600"/>
          </a:xfrm>
          <a:prstGeom prst="rect">
            <a:avLst/>
          </a:prstGeom>
        </p:spPr>
      </p:pic>
      <p:pic>
        <p:nvPicPr>
          <p:cNvPr id="6" name="Picture 5"/>
          <p:cNvPicPr>
            <a:picLocks noChangeAspect="1"/>
          </p:cNvPicPr>
          <p:nvPr/>
        </p:nvPicPr>
        <p:blipFill rotWithShape="1">
          <a:blip r:embed="rId3"/>
          <a:srcRect l="1127" t="3938" r="40861" b="-3938"/>
          <a:stretch/>
        </p:blipFill>
        <p:spPr>
          <a:xfrm>
            <a:off x="3820371" y="3762375"/>
            <a:ext cx="838200" cy="1603387"/>
          </a:xfrm>
          <a:prstGeom prst="rect">
            <a:avLst/>
          </a:prstGeom>
        </p:spPr>
      </p:pic>
      <p:sp>
        <p:nvSpPr>
          <p:cNvPr id="13" name="Multiply 12"/>
          <p:cNvSpPr>
            <a:spLocks noChangeAspect="1"/>
          </p:cNvSpPr>
          <p:nvPr/>
        </p:nvSpPr>
        <p:spPr>
          <a:xfrm>
            <a:off x="4635491" y="4369859"/>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a:spLocks noChangeAspect="1"/>
          </p:cNvSpPr>
          <p:nvPr/>
        </p:nvSpPr>
        <p:spPr>
          <a:xfrm>
            <a:off x="7845611" y="4487919"/>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7162800" y="4189616"/>
            <a:ext cx="682811" cy="841321"/>
          </a:xfrm>
          <a:prstGeom prst="rect">
            <a:avLst/>
          </a:prstGeom>
        </p:spPr>
      </p:pic>
      <p:sp>
        <p:nvSpPr>
          <p:cNvPr id="10" name="TextBox 9"/>
          <p:cNvSpPr txBox="1"/>
          <p:nvPr/>
        </p:nvSpPr>
        <p:spPr>
          <a:xfrm>
            <a:off x="228602" y="3322777"/>
            <a:ext cx="3591769" cy="3416320"/>
          </a:xfrm>
          <a:prstGeom prst="rect">
            <a:avLst/>
          </a:prstGeom>
          <a:noFill/>
        </p:spPr>
        <p:txBody>
          <a:bodyPr wrap="square" rtlCol="0">
            <a:spAutoFit/>
          </a:bodyPr>
          <a:lstStyle/>
          <a:p>
            <a:r>
              <a:rPr lang="en-US" dirty="0" smtClean="0"/>
              <a:t>Instead of drawing your electrons anywhere, try to anticipate where the electrons will go and draw you structures accordingly. Generally, the element with the most individual electrons to gain will go in the middle. There are rules to this, but we are just going over the basics today. We could draw these like this, but it got messy. Look what happens when we move things around a bit.</a:t>
            </a:r>
            <a:endParaRPr lang="en-US" dirty="0"/>
          </a:p>
        </p:txBody>
      </p:sp>
      <p:sp>
        <p:nvSpPr>
          <p:cNvPr id="11" name="Right Arrow 10"/>
          <p:cNvSpPr/>
          <p:nvPr/>
        </p:nvSpPr>
        <p:spPr>
          <a:xfrm rot="13892605">
            <a:off x="6065799" y="614147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1213213">
            <a:off x="6673596" y="54350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677531" y="4838877"/>
            <a:ext cx="1434023" cy="2019124"/>
          </a:xfrm>
          <a:prstGeom prst="rect">
            <a:avLst/>
          </a:prstGeom>
          <a:noFill/>
        </p:spPr>
        <p:txBody>
          <a:bodyPr wrap="square" rtlCol="0">
            <a:normAutofit fontScale="92500" lnSpcReduction="10000"/>
          </a:bodyPr>
          <a:lstStyle/>
          <a:p>
            <a:r>
              <a:rPr lang="en-US" dirty="0" smtClean="0"/>
              <a:t>Electrons are missing here so let’s redraw with the elements in more convenient placement.</a:t>
            </a:r>
            <a:endParaRPr lang="en-US" dirty="0"/>
          </a:p>
        </p:txBody>
      </p:sp>
    </p:spTree>
    <p:extLst>
      <p:ext uri="{BB962C8B-B14F-4D97-AF65-F5344CB8AC3E}">
        <p14:creationId xmlns:p14="http://schemas.microsoft.com/office/powerpoint/2010/main" val="116190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8" grpId="0" animBg="1"/>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4" name="Title 1"/>
          <p:cNvSpPr>
            <a:spLocks noGrp="1"/>
          </p:cNvSpPr>
          <p:nvPr>
            <p:ph type="title"/>
          </p:nvPr>
        </p:nvSpPr>
        <p:spPr>
          <a:xfrm>
            <a:off x="0" y="100784"/>
            <a:ext cx="9144000" cy="787043"/>
          </a:xfrm>
        </p:spPr>
        <p:txBody>
          <a:bodyPr/>
          <a:lstStyle/>
          <a:p>
            <a:r>
              <a:rPr lang="en-US" altLang="en-US" sz="4000" dirty="0" smtClean="0"/>
              <a:t>C2: The bonding of 2 Hydrogen &amp; Oxygen</a:t>
            </a:r>
          </a:p>
        </p:txBody>
      </p:sp>
      <p:sp>
        <p:nvSpPr>
          <p:cNvPr id="63490" name="Content Placeholder 2"/>
          <p:cNvSpPr>
            <a:spLocks noGrp="1"/>
          </p:cNvSpPr>
          <p:nvPr>
            <p:ph idx="1"/>
          </p:nvPr>
        </p:nvSpPr>
        <p:spPr>
          <a:xfrm>
            <a:off x="358632" y="887827"/>
            <a:ext cx="8431213" cy="2845973"/>
          </a:xfrm>
        </p:spPr>
        <p:txBody>
          <a:bodyPr>
            <a:normAutofit/>
          </a:bodyPr>
          <a:lstStyle/>
          <a:p>
            <a:pPr marL="514350" indent="-514350">
              <a:buFont typeface="+mj-lt"/>
              <a:buAutoNum type="arabicPeriod"/>
            </a:pPr>
            <a:r>
              <a:rPr lang="en-US" altLang="en-US" sz="2200" dirty="0" smtClean="0"/>
              <a:t>Start with Lewis Structures of the elements involved</a:t>
            </a:r>
          </a:p>
          <a:p>
            <a:pPr marL="514350" indent="-514350">
              <a:buFont typeface="+mj-lt"/>
              <a:buAutoNum type="arabicPeriod"/>
            </a:pPr>
            <a:r>
              <a:rPr lang="en-US" altLang="en-US" sz="2200" dirty="0" smtClean="0"/>
              <a:t>Determine how many electrons are necessary to complete the involved elements’ valence shells.</a:t>
            </a:r>
          </a:p>
          <a:p>
            <a:pPr marL="514350" indent="-514350">
              <a:buFont typeface="+mj-lt"/>
              <a:buAutoNum type="arabicPeriod"/>
            </a:pPr>
            <a:r>
              <a:rPr lang="en-US" altLang="en-US" sz="2200" dirty="0" smtClean="0"/>
              <a:t>Draw a circle around the individual elements so that all involved elements are given their adequate amount of valence electrons.</a:t>
            </a:r>
          </a:p>
          <a:p>
            <a:pPr marL="514350" indent="-514350">
              <a:buFont typeface="+mj-lt"/>
              <a:buAutoNum type="arabicPeriod"/>
            </a:pPr>
            <a:r>
              <a:rPr lang="en-US" altLang="en-US" dirty="0" smtClean="0"/>
              <a:t>Clean up the drawing if necessary.</a:t>
            </a:r>
          </a:p>
        </p:txBody>
      </p:sp>
      <p:pic>
        <p:nvPicPr>
          <p:cNvPr id="5" name="Picture 4"/>
          <p:cNvPicPr>
            <a:picLocks noChangeAspect="1"/>
          </p:cNvPicPr>
          <p:nvPr/>
        </p:nvPicPr>
        <p:blipFill rotWithShape="1">
          <a:blip r:embed="rId2"/>
          <a:srcRect l="12011" t="15282" b="12124"/>
          <a:stretch/>
        </p:blipFill>
        <p:spPr>
          <a:xfrm>
            <a:off x="4179002" y="3487208"/>
            <a:ext cx="1700482" cy="1752600"/>
          </a:xfrm>
          <a:prstGeom prst="rect">
            <a:avLst/>
          </a:prstGeom>
        </p:spPr>
      </p:pic>
      <p:pic>
        <p:nvPicPr>
          <p:cNvPr id="6" name="Picture 5"/>
          <p:cNvPicPr>
            <a:picLocks noChangeAspect="1"/>
          </p:cNvPicPr>
          <p:nvPr/>
        </p:nvPicPr>
        <p:blipFill rotWithShape="1">
          <a:blip r:embed="rId3"/>
          <a:srcRect l="1127" t="25151" r="40861" b="22571"/>
          <a:stretch/>
        </p:blipFill>
        <p:spPr>
          <a:xfrm>
            <a:off x="4724400" y="5456881"/>
            <a:ext cx="838200" cy="838200"/>
          </a:xfrm>
          <a:prstGeom prst="rect">
            <a:avLst/>
          </a:prstGeom>
        </p:spPr>
      </p:pic>
      <p:sp>
        <p:nvSpPr>
          <p:cNvPr id="13" name="Multiply 12"/>
          <p:cNvSpPr>
            <a:spLocks noChangeAspect="1"/>
          </p:cNvSpPr>
          <p:nvPr/>
        </p:nvSpPr>
        <p:spPr>
          <a:xfrm>
            <a:off x="5109472" y="5053910"/>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Multiply 13"/>
          <p:cNvSpPr>
            <a:spLocks noChangeAspect="1"/>
          </p:cNvSpPr>
          <p:nvPr/>
        </p:nvSpPr>
        <p:spPr>
          <a:xfrm>
            <a:off x="5704005" y="4520843"/>
            <a:ext cx="350958" cy="35095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p:cNvPicPr>
            <a:picLocks noChangeAspect="1"/>
          </p:cNvPicPr>
          <p:nvPr/>
        </p:nvPicPr>
        <p:blipFill>
          <a:blip r:embed="rId4"/>
          <a:stretch>
            <a:fillRect/>
          </a:stretch>
        </p:blipFill>
        <p:spPr>
          <a:xfrm>
            <a:off x="6123757" y="4223008"/>
            <a:ext cx="682811" cy="841321"/>
          </a:xfrm>
          <a:prstGeom prst="rect">
            <a:avLst/>
          </a:prstGeom>
        </p:spPr>
      </p:pic>
      <p:sp>
        <p:nvSpPr>
          <p:cNvPr id="10" name="TextBox 9"/>
          <p:cNvSpPr txBox="1"/>
          <p:nvPr/>
        </p:nvSpPr>
        <p:spPr>
          <a:xfrm>
            <a:off x="828512" y="3772992"/>
            <a:ext cx="2626455"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Here is the same diagram, just cleaned up.</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2" name="Oval 2"/>
          <p:cNvSpPr/>
          <p:nvPr/>
        </p:nvSpPr>
        <p:spPr>
          <a:xfrm>
            <a:off x="4499202" y="4885048"/>
            <a:ext cx="1235370" cy="1521442"/>
          </a:xfrm>
          <a:custGeom>
            <a:avLst/>
            <a:gdLst>
              <a:gd name="connsiteX0" fmla="*/ 0 w 1879600"/>
              <a:gd name="connsiteY0" fmla="*/ 457200 h 914400"/>
              <a:gd name="connsiteX1" fmla="*/ 939800 w 1879600"/>
              <a:gd name="connsiteY1" fmla="*/ 0 h 914400"/>
              <a:gd name="connsiteX2" fmla="*/ 1879600 w 1879600"/>
              <a:gd name="connsiteY2" fmla="*/ 457200 h 914400"/>
              <a:gd name="connsiteX3" fmla="*/ 939800 w 1879600"/>
              <a:gd name="connsiteY3" fmla="*/ 914400 h 914400"/>
              <a:gd name="connsiteX4" fmla="*/ 0 w 1879600"/>
              <a:gd name="connsiteY4" fmla="*/ 457200 h 914400"/>
              <a:gd name="connsiteX0" fmla="*/ 0 w 2277953"/>
              <a:gd name="connsiteY0" fmla="*/ 480283 h 1239234"/>
              <a:gd name="connsiteX1" fmla="*/ 939800 w 2277953"/>
              <a:gd name="connsiteY1" fmla="*/ 23083 h 1239234"/>
              <a:gd name="connsiteX2" fmla="*/ 2277953 w 2277953"/>
              <a:gd name="connsiteY2" fmla="*/ 1150239 h 1239234"/>
              <a:gd name="connsiteX3" fmla="*/ 939800 w 2277953"/>
              <a:gd name="connsiteY3" fmla="*/ 937483 h 1239234"/>
              <a:gd name="connsiteX4" fmla="*/ 0 w 2277953"/>
              <a:gd name="connsiteY4" fmla="*/ 480283 h 1239234"/>
              <a:gd name="connsiteX0" fmla="*/ 1400 w 2279353"/>
              <a:gd name="connsiteY0" fmla="*/ 546385 h 1305336"/>
              <a:gd name="connsiteX1" fmla="*/ 769185 w 2279353"/>
              <a:gd name="connsiteY1" fmla="*/ 16757 h 1305336"/>
              <a:gd name="connsiteX2" fmla="*/ 2279353 w 2279353"/>
              <a:gd name="connsiteY2" fmla="*/ 1216341 h 1305336"/>
              <a:gd name="connsiteX3" fmla="*/ 941200 w 2279353"/>
              <a:gd name="connsiteY3" fmla="*/ 1003585 h 1305336"/>
              <a:gd name="connsiteX4" fmla="*/ 1400 w 2279353"/>
              <a:gd name="connsiteY4" fmla="*/ 546385 h 1305336"/>
              <a:gd name="connsiteX0" fmla="*/ 76 w 2278029"/>
              <a:gd name="connsiteY0" fmla="*/ 546736 h 1318884"/>
              <a:gd name="connsiteX1" fmla="*/ 767861 w 2278029"/>
              <a:gd name="connsiteY1" fmla="*/ 17108 h 1318884"/>
              <a:gd name="connsiteX2" fmla="*/ 2278029 w 2278029"/>
              <a:gd name="connsiteY2" fmla="*/ 1216692 h 1318884"/>
              <a:gd name="connsiteX3" fmla="*/ 731646 w 2278029"/>
              <a:gd name="connsiteY3" fmla="*/ 1076364 h 1318884"/>
              <a:gd name="connsiteX4" fmla="*/ 76 w 2278029"/>
              <a:gd name="connsiteY4" fmla="*/ 546736 h 1318884"/>
              <a:gd name="connsiteX0" fmla="*/ 150 w 2060820"/>
              <a:gd name="connsiteY0" fmla="*/ 563565 h 1317058"/>
              <a:gd name="connsiteX1" fmla="*/ 550652 w 2060820"/>
              <a:gd name="connsiteY1" fmla="*/ 15830 h 1317058"/>
              <a:gd name="connsiteX2" fmla="*/ 2060820 w 2060820"/>
              <a:gd name="connsiteY2" fmla="*/ 1215414 h 1317058"/>
              <a:gd name="connsiteX3" fmla="*/ 514437 w 2060820"/>
              <a:gd name="connsiteY3" fmla="*/ 1075086 h 1317058"/>
              <a:gd name="connsiteX4" fmla="*/ 150 w 2060820"/>
              <a:gd name="connsiteY4" fmla="*/ 563565 h 1317058"/>
              <a:gd name="connsiteX0" fmla="*/ 1352 w 2062022"/>
              <a:gd name="connsiteY0" fmla="*/ 567833 h 1321326"/>
              <a:gd name="connsiteX1" fmla="*/ 551854 w 2062022"/>
              <a:gd name="connsiteY1" fmla="*/ 20098 h 1321326"/>
              <a:gd name="connsiteX2" fmla="*/ 2062022 w 2062022"/>
              <a:gd name="connsiteY2" fmla="*/ 1219682 h 1321326"/>
              <a:gd name="connsiteX3" fmla="*/ 515639 w 2062022"/>
              <a:gd name="connsiteY3" fmla="*/ 1079354 h 1321326"/>
              <a:gd name="connsiteX4" fmla="*/ 1352 w 2062022"/>
              <a:gd name="connsiteY4" fmla="*/ 567833 h 1321326"/>
              <a:gd name="connsiteX0" fmla="*/ 54406 w 2115076"/>
              <a:gd name="connsiteY0" fmla="*/ 461692 h 1215185"/>
              <a:gd name="connsiteX1" fmla="*/ 1738383 w 2115076"/>
              <a:gd name="connsiteY1" fmla="*/ 18732 h 1215185"/>
              <a:gd name="connsiteX2" fmla="*/ 2115076 w 2115076"/>
              <a:gd name="connsiteY2" fmla="*/ 1113541 h 1215185"/>
              <a:gd name="connsiteX3" fmla="*/ 568693 w 2115076"/>
              <a:gd name="connsiteY3" fmla="*/ 973213 h 1215185"/>
              <a:gd name="connsiteX4" fmla="*/ 54406 w 2115076"/>
              <a:gd name="connsiteY4" fmla="*/ 461692 h 1215185"/>
              <a:gd name="connsiteX0" fmla="*/ 56939 w 2279534"/>
              <a:gd name="connsiteY0" fmla="*/ 459960 h 1182492"/>
              <a:gd name="connsiteX1" fmla="*/ 1740916 w 2279534"/>
              <a:gd name="connsiteY1" fmla="*/ 17000 h 1182492"/>
              <a:gd name="connsiteX2" fmla="*/ 2279534 w 2279534"/>
              <a:gd name="connsiteY2" fmla="*/ 1073709 h 1182492"/>
              <a:gd name="connsiteX3" fmla="*/ 571226 w 2279534"/>
              <a:gd name="connsiteY3" fmla="*/ 971481 h 1182492"/>
              <a:gd name="connsiteX4" fmla="*/ 56939 w 2279534"/>
              <a:gd name="connsiteY4" fmla="*/ 459960 h 1182492"/>
              <a:gd name="connsiteX0" fmla="*/ 50 w 2222645"/>
              <a:gd name="connsiteY0" fmla="*/ 463582 h 1521110"/>
              <a:gd name="connsiteX1" fmla="*/ 1684027 w 2222645"/>
              <a:gd name="connsiteY1" fmla="*/ 20622 h 1521110"/>
              <a:gd name="connsiteX2" fmla="*/ 2222645 w 2222645"/>
              <a:gd name="connsiteY2" fmla="*/ 1077331 h 1521110"/>
              <a:gd name="connsiteX3" fmla="*/ 1628762 w 2222645"/>
              <a:gd name="connsiteY3" fmla="*/ 1498978 h 1521110"/>
              <a:gd name="connsiteX4" fmla="*/ 50 w 2222645"/>
              <a:gd name="connsiteY4" fmla="*/ 463582 h 1521110"/>
              <a:gd name="connsiteX0" fmla="*/ 135 w 1260705"/>
              <a:gd name="connsiteY0" fmla="*/ 695679 h 1493348"/>
              <a:gd name="connsiteX1" fmla="*/ 722087 w 1260705"/>
              <a:gd name="connsiteY1" fmla="*/ 5069 h 1493348"/>
              <a:gd name="connsiteX2" fmla="*/ 1260705 w 1260705"/>
              <a:gd name="connsiteY2" fmla="*/ 1061778 h 1493348"/>
              <a:gd name="connsiteX3" fmla="*/ 666822 w 1260705"/>
              <a:gd name="connsiteY3" fmla="*/ 1483425 h 1493348"/>
              <a:gd name="connsiteX4" fmla="*/ 135 w 1260705"/>
              <a:gd name="connsiteY4" fmla="*/ 695679 h 1493348"/>
              <a:gd name="connsiteX0" fmla="*/ 4363 w 1264933"/>
              <a:gd name="connsiteY0" fmla="*/ 701852 h 1499521"/>
              <a:gd name="connsiteX1" fmla="*/ 726315 w 1264933"/>
              <a:gd name="connsiteY1" fmla="*/ 11242 h 1499521"/>
              <a:gd name="connsiteX2" fmla="*/ 1264933 w 1264933"/>
              <a:gd name="connsiteY2" fmla="*/ 1067951 h 1499521"/>
              <a:gd name="connsiteX3" fmla="*/ 671050 w 1264933"/>
              <a:gd name="connsiteY3" fmla="*/ 1489598 h 1499521"/>
              <a:gd name="connsiteX4" fmla="*/ 4363 w 1264933"/>
              <a:gd name="connsiteY4" fmla="*/ 701852 h 1499521"/>
              <a:gd name="connsiteX0" fmla="*/ 4363 w 1264933"/>
              <a:gd name="connsiteY0" fmla="*/ 720083 h 1517752"/>
              <a:gd name="connsiteX1" fmla="*/ 726315 w 1264933"/>
              <a:gd name="connsiteY1" fmla="*/ 29473 h 1517752"/>
              <a:gd name="connsiteX2" fmla="*/ 1264933 w 1264933"/>
              <a:gd name="connsiteY2" fmla="*/ 1086182 h 1517752"/>
              <a:gd name="connsiteX3" fmla="*/ 671050 w 1264933"/>
              <a:gd name="connsiteY3" fmla="*/ 1507829 h 1517752"/>
              <a:gd name="connsiteX4" fmla="*/ 4363 w 1264933"/>
              <a:gd name="connsiteY4" fmla="*/ 720083 h 1517752"/>
              <a:gd name="connsiteX0" fmla="*/ 4363 w 1289550"/>
              <a:gd name="connsiteY0" fmla="*/ 720083 h 1517752"/>
              <a:gd name="connsiteX1" fmla="*/ 726315 w 1289550"/>
              <a:gd name="connsiteY1" fmla="*/ 29473 h 1517752"/>
              <a:gd name="connsiteX2" fmla="*/ 1264933 w 1289550"/>
              <a:gd name="connsiteY2" fmla="*/ 1086182 h 1517752"/>
              <a:gd name="connsiteX3" fmla="*/ 671050 w 1289550"/>
              <a:gd name="connsiteY3" fmla="*/ 1507829 h 1517752"/>
              <a:gd name="connsiteX4" fmla="*/ 4363 w 1289550"/>
              <a:gd name="connsiteY4" fmla="*/ 720083 h 1517752"/>
              <a:gd name="connsiteX0" fmla="*/ 4363 w 1264933"/>
              <a:gd name="connsiteY0" fmla="*/ 720083 h 1517752"/>
              <a:gd name="connsiteX1" fmla="*/ 726315 w 1264933"/>
              <a:gd name="connsiteY1" fmla="*/ 29473 h 1517752"/>
              <a:gd name="connsiteX2" fmla="*/ 1264933 w 1264933"/>
              <a:gd name="connsiteY2" fmla="*/ 1086182 h 1517752"/>
              <a:gd name="connsiteX3" fmla="*/ 671050 w 1264933"/>
              <a:gd name="connsiteY3" fmla="*/ 1507829 h 1517752"/>
              <a:gd name="connsiteX4" fmla="*/ 4363 w 1264933"/>
              <a:gd name="connsiteY4" fmla="*/ 720083 h 1517752"/>
              <a:gd name="connsiteX0" fmla="*/ 4363 w 1282636"/>
              <a:gd name="connsiteY0" fmla="*/ 720083 h 1519554"/>
              <a:gd name="connsiteX1" fmla="*/ 726315 w 1282636"/>
              <a:gd name="connsiteY1" fmla="*/ 29473 h 1519554"/>
              <a:gd name="connsiteX2" fmla="*/ 1264933 w 1282636"/>
              <a:gd name="connsiteY2" fmla="*/ 1086182 h 1519554"/>
              <a:gd name="connsiteX3" fmla="*/ 671050 w 1282636"/>
              <a:gd name="connsiteY3" fmla="*/ 1507829 h 1519554"/>
              <a:gd name="connsiteX4" fmla="*/ 4363 w 1282636"/>
              <a:gd name="connsiteY4" fmla="*/ 720083 h 1519554"/>
              <a:gd name="connsiteX0" fmla="*/ 4316 w 1234836"/>
              <a:gd name="connsiteY0" fmla="*/ 702755 h 1504161"/>
              <a:gd name="connsiteX1" fmla="*/ 726268 w 1234836"/>
              <a:gd name="connsiteY1" fmla="*/ 12145 h 1504161"/>
              <a:gd name="connsiteX2" fmla="*/ 1226786 w 1234836"/>
              <a:gd name="connsiteY2" fmla="*/ 1087904 h 1504161"/>
              <a:gd name="connsiteX3" fmla="*/ 671003 w 1234836"/>
              <a:gd name="connsiteY3" fmla="*/ 1490501 h 1504161"/>
              <a:gd name="connsiteX4" fmla="*/ 4316 w 1234836"/>
              <a:gd name="connsiteY4" fmla="*/ 702755 h 1504161"/>
              <a:gd name="connsiteX0" fmla="*/ 4316 w 1231252"/>
              <a:gd name="connsiteY0" fmla="*/ 702755 h 1519784"/>
              <a:gd name="connsiteX1" fmla="*/ 726268 w 1231252"/>
              <a:gd name="connsiteY1" fmla="*/ 12145 h 1519784"/>
              <a:gd name="connsiteX2" fmla="*/ 1226786 w 1231252"/>
              <a:gd name="connsiteY2" fmla="*/ 1087904 h 1519784"/>
              <a:gd name="connsiteX3" fmla="*/ 671003 w 1231252"/>
              <a:gd name="connsiteY3" fmla="*/ 1490501 h 1519784"/>
              <a:gd name="connsiteX4" fmla="*/ 4316 w 1231252"/>
              <a:gd name="connsiteY4" fmla="*/ 702755 h 1519784"/>
              <a:gd name="connsiteX0" fmla="*/ 4316 w 1234521"/>
              <a:gd name="connsiteY0" fmla="*/ 724549 h 1541578"/>
              <a:gd name="connsiteX1" fmla="*/ 726268 w 1234521"/>
              <a:gd name="connsiteY1" fmla="*/ 33939 h 1541578"/>
              <a:gd name="connsiteX2" fmla="*/ 1226786 w 1234521"/>
              <a:gd name="connsiteY2" fmla="*/ 1109698 h 1541578"/>
              <a:gd name="connsiteX3" fmla="*/ 671003 w 1234521"/>
              <a:gd name="connsiteY3" fmla="*/ 1512295 h 1541578"/>
              <a:gd name="connsiteX4" fmla="*/ 4316 w 1234521"/>
              <a:gd name="connsiteY4" fmla="*/ 724549 h 1541578"/>
              <a:gd name="connsiteX0" fmla="*/ 5165 w 1235370"/>
              <a:gd name="connsiteY0" fmla="*/ 724549 h 1521442"/>
              <a:gd name="connsiteX1" fmla="*/ 727117 w 1235370"/>
              <a:gd name="connsiteY1" fmla="*/ 33939 h 1521442"/>
              <a:gd name="connsiteX2" fmla="*/ 1227635 w 1235370"/>
              <a:gd name="connsiteY2" fmla="*/ 1109698 h 1521442"/>
              <a:gd name="connsiteX3" fmla="*/ 671852 w 1235370"/>
              <a:gd name="connsiteY3" fmla="*/ 1512295 h 1521442"/>
              <a:gd name="connsiteX4" fmla="*/ 5165 w 1235370"/>
              <a:gd name="connsiteY4" fmla="*/ 724549 h 1521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370" h="1521442">
                <a:moveTo>
                  <a:pt x="5165" y="724549"/>
                </a:moveTo>
                <a:cubicBezTo>
                  <a:pt x="62001" y="154306"/>
                  <a:pt x="351922" y="-96927"/>
                  <a:pt x="727117" y="33939"/>
                </a:cubicBezTo>
                <a:cubicBezTo>
                  <a:pt x="1102312" y="164805"/>
                  <a:pt x="1275260" y="647643"/>
                  <a:pt x="1227635" y="1109698"/>
                </a:cubicBezTo>
                <a:cubicBezTo>
                  <a:pt x="1180010" y="1571753"/>
                  <a:pt x="970847" y="1528861"/>
                  <a:pt x="671852" y="1512295"/>
                </a:cubicBezTo>
                <a:cubicBezTo>
                  <a:pt x="372857" y="1495729"/>
                  <a:pt x="-51671" y="1294792"/>
                  <a:pt x="5165" y="724549"/>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
          <p:cNvSpPr/>
          <p:nvPr/>
        </p:nvSpPr>
        <p:spPr>
          <a:xfrm>
            <a:off x="4083531" y="3417131"/>
            <a:ext cx="2005829" cy="2013743"/>
          </a:xfrm>
          <a:custGeom>
            <a:avLst/>
            <a:gdLst>
              <a:gd name="connsiteX0" fmla="*/ 0 w 1879600"/>
              <a:gd name="connsiteY0" fmla="*/ 457200 h 914400"/>
              <a:gd name="connsiteX1" fmla="*/ 939800 w 1879600"/>
              <a:gd name="connsiteY1" fmla="*/ 0 h 914400"/>
              <a:gd name="connsiteX2" fmla="*/ 1879600 w 1879600"/>
              <a:gd name="connsiteY2" fmla="*/ 457200 h 914400"/>
              <a:gd name="connsiteX3" fmla="*/ 939800 w 1879600"/>
              <a:gd name="connsiteY3" fmla="*/ 914400 h 914400"/>
              <a:gd name="connsiteX4" fmla="*/ 0 w 1879600"/>
              <a:gd name="connsiteY4" fmla="*/ 457200 h 914400"/>
              <a:gd name="connsiteX0" fmla="*/ 0 w 2277953"/>
              <a:gd name="connsiteY0" fmla="*/ 480283 h 1239234"/>
              <a:gd name="connsiteX1" fmla="*/ 939800 w 2277953"/>
              <a:gd name="connsiteY1" fmla="*/ 23083 h 1239234"/>
              <a:gd name="connsiteX2" fmla="*/ 2277953 w 2277953"/>
              <a:gd name="connsiteY2" fmla="*/ 1150239 h 1239234"/>
              <a:gd name="connsiteX3" fmla="*/ 939800 w 2277953"/>
              <a:gd name="connsiteY3" fmla="*/ 937483 h 1239234"/>
              <a:gd name="connsiteX4" fmla="*/ 0 w 2277953"/>
              <a:gd name="connsiteY4" fmla="*/ 480283 h 1239234"/>
              <a:gd name="connsiteX0" fmla="*/ 1400 w 2279353"/>
              <a:gd name="connsiteY0" fmla="*/ 546385 h 1305336"/>
              <a:gd name="connsiteX1" fmla="*/ 769185 w 2279353"/>
              <a:gd name="connsiteY1" fmla="*/ 16757 h 1305336"/>
              <a:gd name="connsiteX2" fmla="*/ 2279353 w 2279353"/>
              <a:gd name="connsiteY2" fmla="*/ 1216341 h 1305336"/>
              <a:gd name="connsiteX3" fmla="*/ 941200 w 2279353"/>
              <a:gd name="connsiteY3" fmla="*/ 1003585 h 1305336"/>
              <a:gd name="connsiteX4" fmla="*/ 1400 w 2279353"/>
              <a:gd name="connsiteY4" fmla="*/ 546385 h 1305336"/>
              <a:gd name="connsiteX0" fmla="*/ 76 w 2278029"/>
              <a:gd name="connsiteY0" fmla="*/ 546736 h 1318884"/>
              <a:gd name="connsiteX1" fmla="*/ 767861 w 2278029"/>
              <a:gd name="connsiteY1" fmla="*/ 17108 h 1318884"/>
              <a:gd name="connsiteX2" fmla="*/ 2278029 w 2278029"/>
              <a:gd name="connsiteY2" fmla="*/ 1216692 h 1318884"/>
              <a:gd name="connsiteX3" fmla="*/ 731646 w 2278029"/>
              <a:gd name="connsiteY3" fmla="*/ 1076364 h 1318884"/>
              <a:gd name="connsiteX4" fmla="*/ 76 w 2278029"/>
              <a:gd name="connsiteY4" fmla="*/ 546736 h 1318884"/>
              <a:gd name="connsiteX0" fmla="*/ 150 w 2060820"/>
              <a:gd name="connsiteY0" fmla="*/ 563565 h 1317058"/>
              <a:gd name="connsiteX1" fmla="*/ 550652 w 2060820"/>
              <a:gd name="connsiteY1" fmla="*/ 15830 h 1317058"/>
              <a:gd name="connsiteX2" fmla="*/ 2060820 w 2060820"/>
              <a:gd name="connsiteY2" fmla="*/ 1215414 h 1317058"/>
              <a:gd name="connsiteX3" fmla="*/ 514437 w 2060820"/>
              <a:gd name="connsiteY3" fmla="*/ 1075086 h 1317058"/>
              <a:gd name="connsiteX4" fmla="*/ 150 w 2060820"/>
              <a:gd name="connsiteY4" fmla="*/ 563565 h 1317058"/>
              <a:gd name="connsiteX0" fmla="*/ 1352 w 2062022"/>
              <a:gd name="connsiteY0" fmla="*/ 567833 h 1321326"/>
              <a:gd name="connsiteX1" fmla="*/ 551854 w 2062022"/>
              <a:gd name="connsiteY1" fmla="*/ 20098 h 1321326"/>
              <a:gd name="connsiteX2" fmla="*/ 2062022 w 2062022"/>
              <a:gd name="connsiteY2" fmla="*/ 1219682 h 1321326"/>
              <a:gd name="connsiteX3" fmla="*/ 515639 w 2062022"/>
              <a:gd name="connsiteY3" fmla="*/ 1079354 h 1321326"/>
              <a:gd name="connsiteX4" fmla="*/ 1352 w 2062022"/>
              <a:gd name="connsiteY4" fmla="*/ 567833 h 1321326"/>
              <a:gd name="connsiteX0" fmla="*/ 19502 w 2080172"/>
              <a:gd name="connsiteY0" fmla="*/ 573723 h 2522929"/>
              <a:gd name="connsiteX1" fmla="*/ 570004 w 2080172"/>
              <a:gd name="connsiteY1" fmla="*/ 25988 h 2522929"/>
              <a:gd name="connsiteX2" fmla="*/ 2080172 w 2080172"/>
              <a:gd name="connsiteY2" fmla="*/ 1225572 h 2522929"/>
              <a:gd name="connsiteX3" fmla="*/ 1176585 w 2080172"/>
              <a:gd name="connsiteY3" fmla="*/ 2515691 h 2522929"/>
              <a:gd name="connsiteX4" fmla="*/ 19502 w 2080172"/>
              <a:gd name="connsiteY4" fmla="*/ 573723 h 2522929"/>
              <a:gd name="connsiteX0" fmla="*/ 9759 w 2550262"/>
              <a:gd name="connsiteY0" fmla="*/ 704936 h 2506580"/>
              <a:gd name="connsiteX1" fmla="*/ 1040094 w 2550262"/>
              <a:gd name="connsiteY1" fmla="*/ 12346 h 2506580"/>
              <a:gd name="connsiteX2" fmla="*/ 2550262 w 2550262"/>
              <a:gd name="connsiteY2" fmla="*/ 1211930 h 2506580"/>
              <a:gd name="connsiteX3" fmla="*/ 1646675 w 2550262"/>
              <a:gd name="connsiteY3" fmla="*/ 2502049 h 2506580"/>
              <a:gd name="connsiteX4" fmla="*/ 9759 w 2550262"/>
              <a:gd name="connsiteY4" fmla="*/ 704936 h 2506580"/>
              <a:gd name="connsiteX0" fmla="*/ 5681 w 2566809"/>
              <a:gd name="connsiteY0" fmla="*/ 223361 h 2025005"/>
              <a:gd name="connsiteX1" fmla="*/ 2258233 w 2566809"/>
              <a:gd name="connsiteY1" fmla="*/ 83032 h 2025005"/>
              <a:gd name="connsiteX2" fmla="*/ 2546184 w 2566809"/>
              <a:gd name="connsiteY2" fmla="*/ 730355 h 2025005"/>
              <a:gd name="connsiteX3" fmla="*/ 1642597 w 2566809"/>
              <a:gd name="connsiteY3" fmla="*/ 2020474 h 2025005"/>
              <a:gd name="connsiteX4" fmla="*/ 5681 w 2566809"/>
              <a:gd name="connsiteY4" fmla="*/ 223361 h 2025005"/>
              <a:gd name="connsiteX0" fmla="*/ 6959 w 4113712"/>
              <a:gd name="connsiteY0" fmla="*/ 189647 h 1986778"/>
              <a:gd name="connsiteX1" fmla="*/ 2259511 w 4113712"/>
              <a:gd name="connsiteY1" fmla="*/ 49318 h 1986778"/>
              <a:gd name="connsiteX2" fmla="*/ 4113712 w 4113712"/>
              <a:gd name="connsiteY2" fmla="*/ 153433 h 1986778"/>
              <a:gd name="connsiteX3" fmla="*/ 1643875 w 4113712"/>
              <a:gd name="connsiteY3" fmla="*/ 1986760 h 1986778"/>
              <a:gd name="connsiteX4" fmla="*/ 6959 w 4113712"/>
              <a:gd name="connsiteY4" fmla="*/ 189647 h 1986778"/>
              <a:gd name="connsiteX0" fmla="*/ 6550 w 4199028"/>
              <a:gd name="connsiteY0" fmla="*/ 80629 h 2549201"/>
              <a:gd name="connsiteX1" fmla="*/ 2344827 w 4199028"/>
              <a:gd name="connsiteY1" fmla="*/ 607050 h 2549201"/>
              <a:gd name="connsiteX2" fmla="*/ 4199028 w 4199028"/>
              <a:gd name="connsiteY2" fmla="*/ 711165 h 2549201"/>
              <a:gd name="connsiteX3" fmla="*/ 1729191 w 4199028"/>
              <a:gd name="connsiteY3" fmla="*/ 2544492 h 2549201"/>
              <a:gd name="connsiteX4" fmla="*/ 6550 w 4199028"/>
              <a:gd name="connsiteY4" fmla="*/ 80629 h 2549201"/>
              <a:gd name="connsiteX0" fmla="*/ 32201 w 4224679"/>
              <a:gd name="connsiteY0" fmla="*/ 496356 h 2964928"/>
              <a:gd name="connsiteX1" fmla="*/ 913153 w 4224679"/>
              <a:gd name="connsiteY1" fmla="*/ 41702 h 2964928"/>
              <a:gd name="connsiteX2" fmla="*/ 4224679 w 4224679"/>
              <a:gd name="connsiteY2" fmla="*/ 1126892 h 2964928"/>
              <a:gd name="connsiteX3" fmla="*/ 1754842 w 4224679"/>
              <a:gd name="connsiteY3" fmla="*/ 2960219 h 2964928"/>
              <a:gd name="connsiteX4" fmla="*/ 32201 w 4224679"/>
              <a:gd name="connsiteY4" fmla="*/ 496356 h 2964928"/>
              <a:gd name="connsiteX0" fmla="*/ 20573 w 4213051"/>
              <a:gd name="connsiteY0" fmla="*/ 454959 h 2923531"/>
              <a:gd name="connsiteX1" fmla="*/ 901525 w 4213051"/>
              <a:gd name="connsiteY1" fmla="*/ 305 h 2923531"/>
              <a:gd name="connsiteX2" fmla="*/ 4213051 w 4213051"/>
              <a:gd name="connsiteY2" fmla="*/ 1085495 h 2923531"/>
              <a:gd name="connsiteX3" fmla="*/ 1743214 w 4213051"/>
              <a:gd name="connsiteY3" fmla="*/ 2918822 h 2923531"/>
              <a:gd name="connsiteX4" fmla="*/ 20573 w 4213051"/>
              <a:gd name="connsiteY4" fmla="*/ 454959 h 2923531"/>
              <a:gd name="connsiteX0" fmla="*/ 32201 w 4224679"/>
              <a:gd name="connsiteY0" fmla="*/ 496356 h 2964928"/>
              <a:gd name="connsiteX1" fmla="*/ 913153 w 4224679"/>
              <a:gd name="connsiteY1" fmla="*/ 41702 h 2964928"/>
              <a:gd name="connsiteX2" fmla="*/ 4224679 w 4224679"/>
              <a:gd name="connsiteY2" fmla="*/ 1126892 h 2964928"/>
              <a:gd name="connsiteX3" fmla="*/ 1754842 w 4224679"/>
              <a:gd name="connsiteY3" fmla="*/ 2960219 h 2964928"/>
              <a:gd name="connsiteX4" fmla="*/ 32201 w 4224679"/>
              <a:gd name="connsiteY4" fmla="*/ 496356 h 2964928"/>
              <a:gd name="connsiteX0" fmla="*/ 4957 w 4197435"/>
              <a:gd name="connsiteY0" fmla="*/ 476097 h 2944669"/>
              <a:gd name="connsiteX1" fmla="*/ 885909 w 4197435"/>
              <a:gd name="connsiteY1" fmla="*/ 21443 h 2944669"/>
              <a:gd name="connsiteX2" fmla="*/ 4197435 w 4197435"/>
              <a:gd name="connsiteY2" fmla="*/ 1106633 h 2944669"/>
              <a:gd name="connsiteX3" fmla="*/ 1727598 w 4197435"/>
              <a:gd name="connsiteY3" fmla="*/ 2939960 h 2944669"/>
              <a:gd name="connsiteX4" fmla="*/ 4957 w 4197435"/>
              <a:gd name="connsiteY4" fmla="*/ 476097 h 2944669"/>
              <a:gd name="connsiteX0" fmla="*/ 4923 w 4206926"/>
              <a:gd name="connsiteY0" fmla="*/ 781718 h 2922906"/>
              <a:gd name="connsiteX1" fmla="*/ 895400 w 4206926"/>
              <a:gd name="connsiteY1" fmla="*/ 3214 h 2922906"/>
              <a:gd name="connsiteX2" fmla="*/ 4206926 w 4206926"/>
              <a:gd name="connsiteY2" fmla="*/ 1088404 h 2922906"/>
              <a:gd name="connsiteX3" fmla="*/ 1737089 w 4206926"/>
              <a:gd name="connsiteY3" fmla="*/ 2921731 h 2922906"/>
              <a:gd name="connsiteX4" fmla="*/ 4923 w 4206926"/>
              <a:gd name="connsiteY4" fmla="*/ 781718 h 2922906"/>
              <a:gd name="connsiteX0" fmla="*/ 2056 w 4204059"/>
              <a:gd name="connsiteY0" fmla="*/ 782206 h 2048391"/>
              <a:gd name="connsiteX1" fmla="*/ 892533 w 4204059"/>
              <a:gd name="connsiteY1" fmla="*/ 3702 h 2048391"/>
              <a:gd name="connsiteX2" fmla="*/ 4204059 w 4204059"/>
              <a:gd name="connsiteY2" fmla="*/ 1088892 h 2048391"/>
              <a:gd name="connsiteX3" fmla="*/ 1048422 w 4204059"/>
              <a:gd name="connsiteY3" fmla="*/ 2045919 h 2048391"/>
              <a:gd name="connsiteX4" fmla="*/ 2056 w 4204059"/>
              <a:gd name="connsiteY4" fmla="*/ 782206 h 2048391"/>
              <a:gd name="connsiteX0" fmla="*/ 849 w 2040677"/>
              <a:gd name="connsiteY0" fmla="*/ 781999 h 2048013"/>
              <a:gd name="connsiteX1" fmla="*/ 891326 w 2040677"/>
              <a:gd name="connsiteY1" fmla="*/ 3495 h 2048013"/>
              <a:gd name="connsiteX2" fmla="*/ 2040677 w 2040677"/>
              <a:gd name="connsiteY2" fmla="*/ 1079160 h 2048013"/>
              <a:gd name="connsiteX3" fmla="*/ 1047215 w 2040677"/>
              <a:gd name="connsiteY3" fmla="*/ 2045712 h 2048013"/>
              <a:gd name="connsiteX4" fmla="*/ 849 w 2040677"/>
              <a:gd name="connsiteY4" fmla="*/ 781999 h 2048013"/>
              <a:gd name="connsiteX0" fmla="*/ 849 w 2040677"/>
              <a:gd name="connsiteY0" fmla="*/ 781999 h 2049016"/>
              <a:gd name="connsiteX1" fmla="*/ 891326 w 2040677"/>
              <a:gd name="connsiteY1" fmla="*/ 3495 h 2049016"/>
              <a:gd name="connsiteX2" fmla="*/ 2040677 w 2040677"/>
              <a:gd name="connsiteY2" fmla="*/ 1079160 h 2049016"/>
              <a:gd name="connsiteX3" fmla="*/ 1047215 w 2040677"/>
              <a:gd name="connsiteY3" fmla="*/ 2045712 h 2049016"/>
              <a:gd name="connsiteX4" fmla="*/ 849 w 2040677"/>
              <a:gd name="connsiteY4" fmla="*/ 781999 h 2049016"/>
              <a:gd name="connsiteX0" fmla="*/ 849 w 2043373"/>
              <a:gd name="connsiteY0" fmla="*/ 781999 h 2049016"/>
              <a:gd name="connsiteX1" fmla="*/ 891326 w 2043373"/>
              <a:gd name="connsiteY1" fmla="*/ 3495 h 2049016"/>
              <a:gd name="connsiteX2" fmla="*/ 2040677 w 2043373"/>
              <a:gd name="connsiteY2" fmla="*/ 1079160 h 2049016"/>
              <a:gd name="connsiteX3" fmla="*/ 1047215 w 2043373"/>
              <a:gd name="connsiteY3" fmla="*/ 2045712 h 2049016"/>
              <a:gd name="connsiteX4" fmla="*/ 849 w 2043373"/>
              <a:gd name="connsiteY4" fmla="*/ 781999 h 2049016"/>
              <a:gd name="connsiteX0" fmla="*/ 849 w 2045007"/>
              <a:gd name="connsiteY0" fmla="*/ 781999 h 2049129"/>
              <a:gd name="connsiteX1" fmla="*/ 891326 w 2045007"/>
              <a:gd name="connsiteY1" fmla="*/ 3495 h 2049129"/>
              <a:gd name="connsiteX2" fmla="*/ 2040677 w 2045007"/>
              <a:gd name="connsiteY2" fmla="*/ 1079160 h 2049129"/>
              <a:gd name="connsiteX3" fmla="*/ 1047215 w 2045007"/>
              <a:gd name="connsiteY3" fmla="*/ 2045712 h 2049129"/>
              <a:gd name="connsiteX4" fmla="*/ 849 w 2045007"/>
              <a:gd name="connsiteY4" fmla="*/ 781999 h 2049129"/>
              <a:gd name="connsiteX0" fmla="*/ 1431 w 2045589"/>
              <a:gd name="connsiteY0" fmla="*/ 779919 h 2047049"/>
              <a:gd name="connsiteX1" fmla="*/ 891908 w 2045589"/>
              <a:gd name="connsiteY1" fmla="*/ 1415 h 2047049"/>
              <a:gd name="connsiteX2" fmla="*/ 2041259 w 2045589"/>
              <a:gd name="connsiteY2" fmla="*/ 1077080 h 2047049"/>
              <a:gd name="connsiteX3" fmla="*/ 1047797 w 2045589"/>
              <a:gd name="connsiteY3" fmla="*/ 2043632 h 2047049"/>
              <a:gd name="connsiteX4" fmla="*/ 1431 w 2045589"/>
              <a:gd name="connsiteY4" fmla="*/ 779919 h 2047049"/>
              <a:gd name="connsiteX0" fmla="*/ 3899 w 2048057"/>
              <a:gd name="connsiteY0" fmla="*/ 780703 h 2047833"/>
              <a:gd name="connsiteX1" fmla="*/ 894376 w 2048057"/>
              <a:gd name="connsiteY1" fmla="*/ 2199 h 2047833"/>
              <a:gd name="connsiteX2" fmla="*/ 2043727 w 2048057"/>
              <a:gd name="connsiteY2" fmla="*/ 1077864 h 2047833"/>
              <a:gd name="connsiteX3" fmla="*/ 1050265 w 2048057"/>
              <a:gd name="connsiteY3" fmla="*/ 2044416 h 2047833"/>
              <a:gd name="connsiteX4" fmla="*/ 3899 w 2048057"/>
              <a:gd name="connsiteY4" fmla="*/ 780703 h 2047833"/>
              <a:gd name="connsiteX0" fmla="*/ 2543 w 2008566"/>
              <a:gd name="connsiteY0" fmla="*/ 1035743 h 2042353"/>
              <a:gd name="connsiteX1" fmla="*/ 854920 w 2008566"/>
              <a:gd name="connsiteY1" fmla="*/ 64 h 2042353"/>
              <a:gd name="connsiteX2" fmla="*/ 2004271 w 2008566"/>
              <a:gd name="connsiteY2" fmla="*/ 1075729 h 2042353"/>
              <a:gd name="connsiteX3" fmla="*/ 1010809 w 2008566"/>
              <a:gd name="connsiteY3" fmla="*/ 2042281 h 2042353"/>
              <a:gd name="connsiteX4" fmla="*/ 2543 w 2008566"/>
              <a:gd name="connsiteY4" fmla="*/ 1035743 h 2042353"/>
              <a:gd name="connsiteX0" fmla="*/ 3761 w 2009784"/>
              <a:gd name="connsiteY0" fmla="*/ 1035743 h 2042353"/>
              <a:gd name="connsiteX1" fmla="*/ 856138 w 2009784"/>
              <a:gd name="connsiteY1" fmla="*/ 64 h 2042353"/>
              <a:gd name="connsiteX2" fmla="*/ 2005489 w 2009784"/>
              <a:gd name="connsiteY2" fmla="*/ 1075729 h 2042353"/>
              <a:gd name="connsiteX3" fmla="*/ 1012027 w 2009784"/>
              <a:gd name="connsiteY3" fmla="*/ 2042281 h 2042353"/>
              <a:gd name="connsiteX4" fmla="*/ 3761 w 2009784"/>
              <a:gd name="connsiteY4" fmla="*/ 1035743 h 2042353"/>
              <a:gd name="connsiteX0" fmla="*/ 3761 w 2011310"/>
              <a:gd name="connsiteY0" fmla="*/ 1035743 h 2042353"/>
              <a:gd name="connsiteX1" fmla="*/ 856138 w 2011310"/>
              <a:gd name="connsiteY1" fmla="*/ 64 h 2042353"/>
              <a:gd name="connsiteX2" fmla="*/ 2005489 w 2011310"/>
              <a:gd name="connsiteY2" fmla="*/ 1075729 h 2042353"/>
              <a:gd name="connsiteX3" fmla="*/ 1012027 w 2011310"/>
              <a:gd name="connsiteY3" fmla="*/ 2042281 h 2042353"/>
              <a:gd name="connsiteX4" fmla="*/ 3761 w 2011310"/>
              <a:gd name="connsiteY4" fmla="*/ 1035743 h 2042353"/>
              <a:gd name="connsiteX0" fmla="*/ 2250 w 2005829"/>
              <a:gd name="connsiteY0" fmla="*/ 1035726 h 2013743"/>
              <a:gd name="connsiteX1" fmla="*/ 854627 w 2005829"/>
              <a:gd name="connsiteY1" fmla="*/ 47 h 2013743"/>
              <a:gd name="connsiteX2" fmla="*/ 2003978 w 2005829"/>
              <a:gd name="connsiteY2" fmla="*/ 1075712 h 2013743"/>
              <a:gd name="connsiteX3" fmla="*/ 1058141 w 2005829"/>
              <a:gd name="connsiteY3" fmla="*/ 2013689 h 2013743"/>
              <a:gd name="connsiteX4" fmla="*/ 2250 w 2005829"/>
              <a:gd name="connsiteY4" fmla="*/ 1035726 h 201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5829" h="2013743">
                <a:moveTo>
                  <a:pt x="2250" y="1035726"/>
                </a:moveTo>
                <a:cubicBezTo>
                  <a:pt x="-31669" y="700119"/>
                  <a:pt x="320981" y="-6617"/>
                  <a:pt x="854627" y="47"/>
                </a:cubicBezTo>
                <a:cubicBezTo>
                  <a:pt x="1388273" y="6711"/>
                  <a:pt x="1970059" y="740105"/>
                  <a:pt x="2003978" y="1075712"/>
                </a:cubicBezTo>
                <a:cubicBezTo>
                  <a:pt x="2037897" y="1411319"/>
                  <a:pt x="1601312" y="2020353"/>
                  <a:pt x="1058141" y="2013689"/>
                </a:cubicBezTo>
                <a:cubicBezTo>
                  <a:pt x="514970" y="2007025"/>
                  <a:pt x="36169" y="1371333"/>
                  <a:pt x="2250" y="1035726"/>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2"/>
          <p:cNvSpPr/>
          <p:nvPr/>
        </p:nvSpPr>
        <p:spPr>
          <a:xfrm>
            <a:off x="5436130" y="4020080"/>
            <a:ext cx="1492374" cy="1307188"/>
          </a:xfrm>
          <a:custGeom>
            <a:avLst/>
            <a:gdLst>
              <a:gd name="connsiteX0" fmla="*/ 0 w 1879600"/>
              <a:gd name="connsiteY0" fmla="*/ 457200 h 914400"/>
              <a:gd name="connsiteX1" fmla="*/ 939800 w 1879600"/>
              <a:gd name="connsiteY1" fmla="*/ 0 h 914400"/>
              <a:gd name="connsiteX2" fmla="*/ 1879600 w 1879600"/>
              <a:gd name="connsiteY2" fmla="*/ 457200 h 914400"/>
              <a:gd name="connsiteX3" fmla="*/ 939800 w 1879600"/>
              <a:gd name="connsiteY3" fmla="*/ 914400 h 914400"/>
              <a:gd name="connsiteX4" fmla="*/ 0 w 1879600"/>
              <a:gd name="connsiteY4" fmla="*/ 457200 h 914400"/>
              <a:gd name="connsiteX0" fmla="*/ 0 w 2277953"/>
              <a:gd name="connsiteY0" fmla="*/ 480283 h 1239234"/>
              <a:gd name="connsiteX1" fmla="*/ 939800 w 2277953"/>
              <a:gd name="connsiteY1" fmla="*/ 23083 h 1239234"/>
              <a:gd name="connsiteX2" fmla="*/ 2277953 w 2277953"/>
              <a:gd name="connsiteY2" fmla="*/ 1150239 h 1239234"/>
              <a:gd name="connsiteX3" fmla="*/ 939800 w 2277953"/>
              <a:gd name="connsiteY3" fmla="*/ 937483 h 1239234"/>
              <a:gd name="connsiteX4" fmla="*/ 0 w 2277953"/>
              <a:gd name="connsiteY4" fmla="*/ 480283 h 1239234"/>
              <a:gd name="connsiteX0" fmla="*/ 1400 w 2279353"/>
              <a:gd name="connsiteY0" fmla="*/ 546385 h 1305336"/>
              <a:gd name="connsiteX1" fmla="*/ 769185 w 2279353"/>
              <a:gd name="connsiteY1" fmla="*/ 16757 h 1305336"/>
              <a:gd name="connsiteX2" fmla="*/ 2279353 w 2279353"/>
              <a:gd name="connsiteY2" fmla="*/ 1216341 h 1305336"/>
              <a:gd name="connsiteX3" fmla="*/ 941200 w 2279353"/>
              <a:gd name="connsiteY3" fmla="*/ 1003585 h 1305336"/>
              <a:gd name="connsiteX4" fmla="*/ 1400 w 2279353"/>
              <a:gd name="connsiteY4" fmla="*/ 546385 h 1305336"/>
              <a:gd name="connsiteX0" fmla="*/ 76 w 2278029"/>
              <a:gd name="connsiteY0" fmla="*/ 546736 h 1318884"/>
              <a:gd name="connsiteX1" fmla="*/ 767861 w 2278029"/>
              <a:gd name="connsiteY1" fmla="*/ 17108 h 1318884"/>
              <a:gd name="connsiteX2" fmla="*/ 2278029 w 2278029"/>
              <a:gd name="connsiteY2" fmla="*/ 1216692 h 1318884"/>
              <a:gd name="connsiteX3" fmla="*/ 731646 w 2278029"/>
              <a:gd name="connsiteY3" fmla="*/ 1076364 h 1318884"/>
              <a:gd name="connsiteX4" fmla="*/ 76 w 2278029"/>
              <a:gd name="connsiteY4" fmla="*/ 546736 h 1318884"/>
              <a:gd name="connsiteX0" fmla="*/ 150 w 2060820"/>
              <a:gd name="connsiteY0" fmla="*/ 563565 h 1317058"/>
              <a:gd name="connsiteX1" fmla="*/ 550652 w 2060820"/>
              <a:gd name="connsiteY1" fmla="*/ 15830 h 1317058"/>
              <a:gd name="connsiteX2" fmla="*/ 2060820 w 2060820"/>
              <a:gd name="connsiteY2" fmla="*/ 1215414 h 1317058"/>
              <a:gd name="connsiteX3" fmla="*/ 514437 w 2060820"/>
              <a:gd name="connsiteY3" fmla="*/ 1075086 h 1317058"/>
              <a:gd name="connsiteX4" fmla="*/ 150 w 2060820"/>
              <a:gd name="connsiteY4" fmla="*/ 563565 h 1317058"/>
              <a:gd name="connsiteX0" fmla="*/ 1352 w 2062022"/>
              <a:gd name="connsiteY0" fmla="*/ 567833 h 1321326"/>
              <a:gd name="connsiteX1" fmla="*/ 551854 w 2062022"/>
              <a:gd name="connsiteY1" fmla="*/ 20098 h 1321326"/>
              <a:gd name="connsiteX2" fmla="*/ 2062022 w 2062022"/>
              <a:gd name="connsiteY2" fmla="*/ 1219682 h 1321326"/>
              <a:gd name="connsiteX3" fmla="*/ 515639 w 2062022"/>
              <a:gd name="connsiteY3" fmla="*/ 1079354 h 1321326"/>
              <a:gd name="connsiteX4" fmla="*/ 1352 w 2062022"/>
              <a:gd name="connsiteY4" fmla="*/ 567833 h 1321326"/>
              <a:gd name="connsiteX0" fmla="*/ 54406 w 2115076"/>
              <a:gd name="connsiteY0" fmla="*/ 461692 h 1215185"/>
              <a:gd name="connsiteX1" fmla="*/ 1738383 w 2115076"/>
              <a:gd name="connsiteY1" fmla="*/ 18732 h 1215185"/>
              <a:gd name="connsiteX2" fmla="*/ 2115076 w 2115076"/>
              <a:gd name="connsiteY2" fmla="*/ 1113541 h 1215185"/>
              <a:gd name="connsiteX3" fmla="*/ 568693 w 2115076"/>
              <a:gd name="connsiteY3" fmla="*/ 973213 h 1215185"/>
              <a:gd name="connsiteX4" fmla="*/ 54406 w 2115076"/>
              <a:gd name="connsiteY4" fmla="*/ 461692 h 1215185"/>
              <a:gd name="connsiteX0" fmla="*/ 56939 w 2279534"/>
              <a:gd name="connsiteY0" fmla="*/ 459960 h 1182492"/>
              <a:gd name="connsiteX1" fmla="*/ 1740916 w 2279534"/>
              <a:gd name="connsiteY1" fmla="*/ 17000 h 1182492"/>
              <a:gd name="connsiteX2" fmla="*/ 2279534 w 2279534"/>
              <a:gd name="connsiteY2" fmla="*/ 1073709 h 1182492"/>
              <a:gd name="connsiteX3" fmla="*/ 571226 w 2279534"/>
              <a:gd name="connsiteY3" fmla="*/ 971481 h 1182492"/>
              <a:gd name="connsiteX4" fmla="*/ 56939 w 2279534"/>
              <a:gd name="connsiteY4" fmla="*/ 459960 h 1182492"/>
              <a:gd name="connsiteX0" fmla="*/ 50 w 2222645"/>
              <a:gd name="connsiteY0" fmla="*/ 463582 h 1521110"/>
              <a:gd name="connsiteX1" fmla="*/ 1684027 w 2222645"/>
              <a:gd name="connsiteY1" fmla="*/ 20622 h 1521110"/>
              <a:gd name="connsiteX2" fmla="*/ 2222645 w 2222645"/>
              <a:gd name="connsiteY2" fmla="*/ 1077331 h 1521110"/>
              <a:gd name="connsiteX3" fmla="*/ 1628762 w 2222645"/>
              <a:gd name="connsiteY3" fmla="*/ 1498978 h 1521110"/>
              <a:gd name="connsiteX4" fmla="*/ 50 w 2222645"/>
              <a:gd name="connsiteY4" fmla="*/ 463582 h 1521110"/>
              <a:gd name="connsiteX0" fmla="*/ 135 w 1260705"/>
              <a:gd name="connsiteY0" fmla="*/ 695679 h 1493348"/>
              <a:gd name="connsiteX1" fmla="*/ 722087 w 1260705"/>
              <a:gd name="connsiteY1" fmla="*/ 5069 h 1493348"/>
              <a:gd name="connsiteX2" fmla="*/ 1260705 w 1260705"/>
              <a:gd name="connsiteY2" fmla="*/ 1061778 h 1493348"/>
              <a:gd name="connsiteX3" fmla="*/ 666822 w 1260705"/>
              <a:gd name="connsiteY3" fmla="*/ 1483425 h 1493348"/>
              <a:gd name="connsiteX4" fmla="*/ 135 w 1260705"/>
              <a:gd name="connsiteY4" fmla="*/ 695679 h 1493348"/>
              <a:gd name="connsiteX0" fmla="*/ 4363 w 1264933"/>
              <a:gd name="connsiteY0" fmla="*/ 701852 h 1499521"/>
              <a:gd name="connsiteX1" fmla="*/ 726315 w 1264933"/>
              <a:gd name="connsiteY1" fmla="*/ 11242 h 1499521"/>
              <a:gd name="connsiteX2" fmla="*/ 1264933 w 1264933"/>
              <a:gd name="connsiteY2" fmla="*/ 1067951 h 1499521"/>
              <a:gd name="connsiteX3" fmla="*/ 671050 w 1264933"/>
              <a:gd name="connsiteY3" fmla="*/ 1489598 h 1499521"/>
              <a:gd name="connsiteX4" fmla="*/ 4363 w 1264933"/>
              <a:gd name="connsiteY4" fmla="*/ 701852 h 1499521"/>
              <a:gd name="connsiteX0" fmla="*/ 4363 w 1264933"/>
              <a:gd name="connsiteY0" fmla="*/ 720083 h 1517752"/>
              <a:gd name="connsiteX1" fmla="*/ 726315 w 1264933"/>
              <a:gd name="connsiteY1" fmla="*/ 29473 h 1517752"/>
              <a:gd name="connsiteX2" fmla="*/ 1264933 w 1264933"/>
              <a:gd name="connsiteY2" fmla="*/ 1086182 h 1517752"/>
              <a:gd name="connsiteX3" fmla="*/ 671050 w 1264933"/>
              <a:gd name="connsiteY3" fmla="*/ 1507829 h 1517752"/>
              <a:gd name="connsiteX4" fmla="*/ 4363 w 1264933"/>
              <a:gd name="connsiteY4" fmla="*/ 720083 h 1517752"/>
              <a:gd name="connsiteX0" fmla="*/ 4363 w 1289550"/>
              <a:gd name="connsiteY0" fmla="*/ 720083 h 1517752"/>
              <a:gd name="connsiteX1" fmla="*/ 726315 w 1289550"/>
              <a:gd name="connsiteY1" fmla="*/ 29473 h 1517752"/>
              <a:gd name="connsiteX2" fmla="*/ 1264933 w 1289550"/>
              <a:gd name="connsiteY2" fmla="*/ 1086182 h 1517752"/>
              <a:gd name="connsiteX3" fmla="*/ 671050 w 1289550"/>
              <a:gd name="connsiteY3" fmla="*/ 1507829 h 1517752"/>
              <a:gd name="connsiteX4" fmla="*/ 4363 w 1289550"/>
              <a:gd name="connsiteY4" fmla="*/ 720083 h 1517752"/>
              <a:gd name="connsiteX0" fmla="*/ 4363 w 1264933"/>
              <a:gd name="connsiteY0" fmla="*/ 720083 h 1517752"/>
              <a:gd name="connsiteX1" fmla="*/ 726315 w 1264933"/>
              <a:gd name="connsiteY1" fmla="*/ 29473 h 1517752"/>
              <a:gd name="connsiteX2" fmla="*/ 1264933 w 1264933"/>
              <a:gd name="connsiteY2" fmla="*/ 1086182 h 1517752"/>
              <a:gd name="connsiteX3" fmla="*/ 671050 w 1264933"/>
              <a:gd name="connsiteY3" fmla="*/ 1507829 h 1517752"/>
              <a:gd name="connsiteX4" fmla="*/ 4363 w 1264933"/>
              <a:gd name="connsiteY4" fmla="*/ 720083 h 1517752"/>
              <a:gd name="connsiteX0" fmla="*/ 4363 w 1282636"/>
              <a:gd name="connsiteY0" fmla="*/ 720083 h 1519554"/>
              <a:gd name="connsiteX1" fmla="*/ 726315 w 1282636"/>
              <a:gd name="connsiteY1" fmla="*/ 29473 h 1519554"/>
              <a:gd name="connsiteX2" fmla="*/ 1264933 w 1282636"/>
              <a:gd name="connsiteY2" fmla="*/ 1086182 h 1519554"/>
              <a:gd name="connsiteX3" fmla="*/ 671050 w 1282636"/>
              <a:gd name="connsiteY3" fmla="*/ 1507829 h 1519554"/>
              <a:gd name="connsiteX4" fmla="*/ 4363 w 1282636"/>
              <a:gd name="connsiteY4" fmla="*/ 720083 h 1519554"/>
              <a:gd name="connsiteX0" fmla="*/ 4316 w 1234836"/>
              <a:gd name="connsiteY0" fmla="*/ 702755 h 1504161"/>
              <a:gd name="connsiteX1" fmla="*/ 726268 w 1234836"/>
              <a:gd name="connsiteY1" fmla="*/ 12145 h 1504161"/>
              <a:gd name="connsiteX2" fmla="*/ 1226786 w 1234836"/>
              <a:gd name="connsiteY2" fmla="*/ 1087904 h 1504161"/>
              <a:gd name="connsiteX3" fmla="*/ 671003 w 1234836"/>
              <a:gd name="connsiteY3" fmla="*/ 1490501 h 1504161"/>
              <a:gd name="connsiteX4" fmla="*/ 4316 w 1234836"/>
              <a:gd name="connsiteY4" fmla="*/ 702755 h 1504161"/>
              <a:gd name="connsiteX0" fmla="*/ 4316 w 1231252"/>
              <a:gd name="connsiteY0" fmla="*/ 702755 h 1519784"/>
              <a:gd name="connsiteX1" fmla="*/ 726268 w 1231252"/>
              <a:gd name="connsiteY1" fmla="*/ 12145 h 1519784"/>
              <a:gd name="connsiteX2" fmla="*/ 1226786 w 1231252"/>
              <a:gd name="connsiteY2" fmla="*/ 1087904 h 1519784"/>
              <a:gd name="connsiteX3" fmla="*/ 671003 w 1231252"/>
              <a:gd name="connsiteY3" fmla="*/ 1490501 h 1519784"/>
              <a:gd name="connsiteX4" fmla="*/ 4316 w 1231252"/>
              <a:gd name="connsiteY4" fmla="*/ 702755 h 1519784"/>
              <a:gd name="connsiteX0" fmla="*/ 4316 w 1234521"/>
              <a:gd name="connsiteY0" fmla="*/ 724549 h 1541578"/>
              <a:gd name="connsiteX1" fmla="*/ 726268 w 1234521"/>
              <a:gd name="connsiteY1" fmla="*/ 33939 h 1541578"/>
              <a:gd name="connsiteX2" fmla="*/ 1226786 w 1234521"/>
              <a:gd name="connsiteY2" fmla="*/ 1109698 h 1541578"/>
              <a:gd name="connsiteX3" fmla="*/ 671003 w 1234521"/>
              <a:gd name="connsiteY3" fmla="*/ 1512295 h 1541578"/>
              <a:gd name="connsiteX4" fmla="*/ 4316 w 1234521"/>
              <a:gd name="connsiteY4" fmla="*/ 724549 h 1541578"/>
              <a:gd name="connsiteX0" fmla="*/ 5165 w 1235370"/>
              <a:gd name="connsiteY0" fmla="*/ 724549 h 1521442"/>
              <a:gd name="connsiteX1" fmla="*/ 727117 w 1235370"/>
              <a:gd name="connsiteY1" fmla="*/ 33939 h 1521442"/>
              <a:gd name="connsiteX2" fmla="*/ 1227635 w 1235370"/>
              <a:gd name="connsiteY2" fmla="*/ 1109698 h 1521442"/>
              <a:gd name="connsiteX3" fmla="*/ 671852 w 1235370"/>
              <a:gd name="connsiteY3" fmla="*/ 1512295 h 1521442"/>
              <a:gd name="connsiteX4" fmla="*/ 5165 w 1235370"/>
              <a:gd name="connsiteY4" fmla="*/ 724549 h 1521442"/>
              <a:gd name="connsiteX0" fmla="*/ 3258 w 1449723"/>
              <a:gd name="connsiteY0" fmla="*/ 542877 h 1564137"/>
              <a:gd name="connsiteX1" fmla="*/ 944285 w 1449723"/>
              <a:gd name="connsiteY1" fmla="*/ 42767 h 1564137"/>
              <a:gd name="connsiteX2" fmla="*/ 1444803 w 1449723"/>
              <a:gd name="connsiteY2" fmla="*/ 1118526 h 1564137"/>
              <a:gd name="connsiteX3" fmla="*/ 889020 w 1449723"/>
              <a:gd name="connsiteY3" fmla="*/ 1521123 h 1564137"/>
              <a:gd name="connsiteX4" fmla="*/ 3258 w 1449723"/>
              <a:gd name="connsiteY4" fmla="*/ 542877 h 1564137"/>
              <a:gd name="connsiteX0" fmla="*/ 1389 w 1448769"/>
              <a:gd name="connsiteY0" fmla="*/ 232927 h 1229480"/>
              <a:gd name="connsiteX1" fmla="*/ 1104341 w 1448769"/>
              <a:gd name="connsiteY1" fmla="*/ 37617 h 1229480"/>
              <a:gd name="connsiteX2" fmla="*/ 1442934 w 1448769"/>
              <a:gd name="connsiteY2" fmla="*/ 808576 h 1229480"/>
              <a:gd name="connsiteX3" fmla="*/ 887151 w 1448769"/>
              <a:gd name="connsiteY3" fmla="*/ 1211173 h 1229480"/>
              <a:gd name="connsiteX4" fmla="*/ 1389 w 1448769"/>
              <a:gd name="connsiteY4" fmla="*/ 232927 h 1229480"/>
              <a:gd name="connsiteX0" fmla="*/ 1389 w 1448769"/>
              <a:gd name="connsiteY0" fmla="*/ 232927 h 1229480"/>
              <a:gd name="connsiteX1" fmla="*/ 1104341 w 1448769"/>
              <a:gd name="connsiteY1" fmla="*/ 37617 h 1229480"/>
              <a:gd name="connsiteX2" fmla="*/ 1442934 w 1448769"/>
              <a:gd name="connsiteY2" fmla="*/ 808576 h 1229480"/>
              <a:gd name="connsiteX3" fmla="*/ 887151 w 1448769"/>
              <a:gd name="connsiteY3" fmla="*/ 1211173 h 1229480"/>
              <a:gd name="connsiteX4" fmla="*/ 1389 w 1448769"/>
              <a:gd name="connsiteY4" fmla="*/ 232927 h 1229480"/>
              <a:gd name="connsiteX0" fmla="*/ 1389 w 1448769"/>
              <a:gd name="connsiteY0" fmla="*/ 232927 h 1229480"/>
              <a:gd name="connsiteX1" fmla="*/ 1104341 w 1448769"/>
              <a:gd name="connsiteY1" fmla="*/ 37617 h 1229480"/>
              <a:gd name="connsiteX2" fmla="*/ 1442934 w 1448769"/>
              <a:gd name="connsiteY2" fmla="*/ 808576 h 1229480"/>
              <a:gd name="connsiteX3" fmla="*/ 887151 w 1448769"/>
              <a:gd name="connsiteY3" fmla="*/ 1211173 h 1229480"/>
              <a:gd name="connsiteX4" fmla="*/ 1389 w 1448769"/>
              <a:gd name="connsiteY4" fmla="*/ 232927 h 1229480"/>
              <a:gd name="connsiteX0" fmla="*/ 1389 w 1448769"/>
              <a:gd name="connsiteY0" fmla="*/ 232927 h 1229480"/>
              <a:gd name="connsiteX1" fmla="*/ 1104341 w 1448769"/>
              <a:gd name="connsiteY1" fmla="*/ 37617 h 1229480"/>
              <a:gd name="connsiteX2" fmla="*/ 1442934 w 1448769"/>
              <a:gd name="connsiteY2" fmla="*/ 808576 h 1229480"/>
              <a:gd name="connsiteX3" fmla="*/ 887151 w 1448769"/>
              <a:gd name="connsiteY3" fmla="*/ 1211173 h 1229480"/>
              <a:gd name="connsiteX4" fmla="*/ 1389 w 1448769"/>
              <a:gd name="connsiteY4" fmla="*/ 232927 h 1229480"/>
              <a:gd name="connsiteX0" fmla="*/ 1822 w 1449202"/>
              <a:gd name="connsiteY0" fmla="*/ 232927 h 1232364"/>
              <a:gd name="connsiteX1" fmla="*/ 1104774 w 1449202"/>
              <a:gd name="connsiteY1" fmla="*/ 37617 h 1232364"/>
              <a:gd name="connsiteX2" fmla="*/ 1443367 w 1449202"/>
              <a:gd name="connsiteY2" fmla="*/ 808576 h 1232364"/>
              <a:gd name="connsiteX3" fmla="*/ 887584 w 1449202"/>
              <a:gd name="connsiteY3" fmla="*/ 1211173 h 1232364"/>
              <a:gd name="connsiteX4" fmla="*/ 1822 w 1449202"/>
              <a:gd name="connsiteY4" fmla="*/ 232927 h 1232364"/>
              <a:gd name="connsiteX0" fmla="*/ 8445 w 1455825"/>
              <a:gd name="connsiteY0" fmla="*/ 328586 h 1328023"/>
              <a:gd name="connsiteX1" fmla="*/ 1111397 w 1455825"/>
              <a:gd name="connsiteY1" fmla="*/ 133276 h 1328023"/>
              <a:gd name="connsiteX2" fmla="*/ 1449990 w 1455825"/>
              <a:gd name="connsiteY2" fmla="*/ 904235 h 1328023"/>
              <a:gd name="connsiteX3" fmla="*/ 894207 w 1455825"/>
              <a:gd name="connsiteY3" fmla="*/ 1306832 h 1328023"/>
              <a:gd name="connsiteX4" fmla="*/ 8445 w 1455825"/>
              <a:gd name="connsiteY4" fmla="*/ 328586 h 1328023"/>
              <a:gd name="connsiteX0" fmla="*/ 8445 w 1469105"/>
              <a:gd name="connsiteY0" fmla="*/ 342715 h 1342152"/>
              <a:gd name="connsiteX1" fmla="*/ 1111397 w 1469105"/>
              <a:gd name="connsiteY1" fmla="*/ 147405 h 1342152"/>
              <a:gd name="connsiteX2" fmla="*/ 1449990 w 1469105"/>
              <a:gd name="connsiteY2" fmla="*/ 918364 h 1342152"/>
              <a:gd name="connsiteX3" fmla="*/ 894207 w 1469105"/>
              <a:gd name="connsiteY3" fmla="*/ 1320961 h 1342152"/>
              <a:gd name="connsiteX4" fmla="*/ 8445 w 1469105"/>
              <a:gd name="connsiteY4" fmla="*/ 342715 h 1342152"/>
              <a:gd name="connsiteX0" fmla="*/ 6658 w 1444786"/>
              <a:gd name="connsiteY0" fmla="*/ 323407 h 1313122"/>
              <a:gd name="connsiteX1" fmla="*/ 1109610 w 1444786"/>
              <a:gd name="connsiteY1" fmla="*/ 128097 h 1313122"/>
              <a:gd name="connsiteX2" fmla="*/ 1438678 w 1444786"/>
              <a:gd name="connsiteY2" fmla="*/ 813331 h 1313122"/>
              <a:gd name="connsiteX3" fmla="*/ 892420 w 1444786"/>
              <a:gd name="connsiteY3" fmla="*/ 1301653 h 1313122"/>
              <a:gd name="connsiteX4" fmla="*/ 6658 w 1444786"/>
              <a:gd name="connsiteY4" fmla="*/ 323407 h 1313122"/>
              <a:gd name="connsiteX0" fmla="*/ 6340 w 1492374"/>
              <a:gd name="connsiteY0" fmla="*/ 327370 h 1307188"/>
              <a:gd name="connsiteX1" fmla="*/ 1156917 w 1492374"/>
              <a:gd name="connsiteY1" fmla="*/ 122535 h 1307188"/>
              <a:gd name="connsiteX2" fmla="*/ 1485985 w 1492374"/>
              <a:gd name="connsiteY2" fmla="*/ 807769 h 1307188"/>
              <a:gd name="connsiteX3" fmla="*/ 939727 w 1492374"/>
              <a:gd name="connsiteY3" fmla="*/ 1296091 h 1307188"/>
              <a:gd name="connsiteX4" fmla="*/ 6340 w 1492374"/>
              <a:gd name="connsiteY4" fmla="*/ 327370 h 1307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74" h="1307188">
                <a:moveTo>
                  <a:pt x="6340" y="327370"/>
                </a:moveTo>
                <a:cubicBezTo>
                  <a:pt x="90163" y="-192073"/>
                  <a:pt x="910310" y="42469"/>
                  <a:pt x="1156917" y="122535"/>
                </a:cubicBezTo>
                <a:cubicBezTo>
                  <a:pt x="1403524" y="202601"/>
                  <a:pt x="1522183" y="612176"/>
                  <a:pt x="1485985" y="807769"/>
                </a:cubicBezTo>
                <a:cubicBezTo>
                  <a:pt x="1449787" y="1003362"/>
                  <a:pt x="1186334" y="1376157"/>
                  <a:pt x="939727" y="1296091"/>
                </a:cubicBezTo>
                <a:cubicBezTo>
                  <a:pt x="693120" y="1216025"/>
                  <a:pt x="-77483" y="846813"/>
                  <a:pt x="6340" y="327370"/>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382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715962"/>
          </a:xfrm>
        </p:spPr>
        <p:txBody>
          <a:bodyPr/>
          <a:lstStyle/>
          <a:p>
            <a:r>
              <a:rPr lang="en-US" dirty="0" smtClean="0"/>
              <a:t>Covalent Bonds &amp; Electrons</a:t>
            </a:r>
            <a:endParaRPr lang="en-US" dirty="0"/>
          </a:p>
        </p:txBody>
      </p:sp>
      <p:sp>
        <p:nvSpPr>
          <p:cNvPr id="3" name="Content Placeholder 2"/>
          <p:cNvSpPr>
            <a:spLocks noGrp="1"/>
          </p:cNvSpPr>
          <p:nvPr>
            <p:ph idx="1"/>
          </p:nvPr>
        </p:nvSpPr>
        <p:spPr>
          <a:xfrm>
            <a:off x="1828800" y="990600"/>
            <a:ext cx="7162800" cy="5181600"/>
          </a:xfrm>
        </p:spPr>
        <p:txBody>
          <a:bodyPr>
            <a:normAutofit fontScale="92500" lnSpcReduction="10000"/>
          </a:bodyPr>
          <a:lstStyle/>
          <a:p>
            <a:r>
              <a:rPr lang="en-US" dirty="0" smtClean="0"/>
              <a:t>As stated before, electrons shared in a covalent bond are always in pairs.</a:t>
            </a:r>
          </a:p>
          <a:p>
            <a:r>
              <a:rPr lang="en-US" dirty="0" smtClean="0"/>
              <a:t>This pair forms one covalent bond.</a:t>
            </a:r>
          </a:p>
          <a:p>
            <a:r>
              <a:rPr lang="en-US" dirty="0" smtClean="0"/>
              <a:t>Sometimes, the sharing between particular atoms will only be accomplished if multiple pairs of electrons are shared.</a:t>
            </a:r>
          </a:p>
          <a:p>
            <a:r>
              <a:rPr lang="en-US" dirty="0" smtClean="0"/>
              <a:t>This results in alternative types of bonds:</a:t>
            </a:r>
          </a:p>
          <a:p>
            <a:r>
              <a:rPr lang="en-US" dirty="0" smtClean="0"/>
              <a:t>Single</a:t>
            </a:r>
          </a:p>
          <a:p>
            <a:r>
              <a:rPr lang="en-US" dirty="0" smtClean="0"/>
              <a:t>Double or</a:t>
            </a:r>
          </a:p>
          <a:p>
            <a:r>
              <a:rPr lang="en-US" dirty="0" smtClean="0"/>
              <a:t>Triple</a:t>
            </a:r>
            <a:endParaRPr lang="en-US" dirty="0"/>
          </a:p>
        </p:txBody>
      </p:sp>
      <p:pic>
        <p:nvPicPr>
          <p:cNvPr id="5" name="Picture 4"/>
          <p:cNvPicPr>
            <a:picLocks noChangeAspect="1"/>
          </p:cNvPicPr>
          <p:nvPr/>
        </p:nvPicPr>
        <p:blipFill>
          <a:blip r:embed="rId2"/>
          <a:stretch>
            <a:fillRect/>
          </a:stretch>
        </p:blipFill>
        <p:spPr>
          <a:xfrm>
            <a:off x="4114800" y="4419600"/>
            <a:ext cx="3829050" cy="2105025"/>
          </a:xfrm>
          <a:prstGeom prst="rect">
            <a:avLst/>
          </a:prstGeom>
        </p:spPr>
      </p:pic>
    </p:spTree>
    <p:extLst>
      <p:ext uri="{BB962C8B-B14F-4D97-AF65-F5344CB8AC3E}">
        <p14:creationId xmlns:p14="http://schemas.microsoft.com/office/powerpoint/2010/main" val="16111518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8382000" cy="3505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82" name="Title 1"/>
          <p:cNvSpPr>
            <a:spLocks noGrp="1"/>
          </p:cNvSpPr>
          <p:nvPr>
            <p:ph type="title"/>
          </p:nvPr>
        </p:nvSpPr>
        <p:spPr/>
        <p:txBody>
          <a:bodyPr/>
          <a:lstStyle/>
          <a:p>
            <a:r>
              <a:rPr lang="en-US" altLang="en-US" dirty="0" smtClean="0"/>
              <a:t>Example C5: C0</a:t>
            </a:r>
            <a:r>
              <a:rPr lang="en-US" altLang="en-US" baseline="-25000" dirty="0" smtClean="0"/>
              <a:t>2</a:t>
            </a:r>
          </a:p>
        </p:txBody>
      </p:sp>
      <p:grpSp>
        <p:nvGrpSpPr>
          <p:cNvPr id="5" name="Group 4"/>
          <p:cNvGrpSpPr>
            <a:grpSpLocks/>
          </p:cNvGrpSpPr>
          <p:nvPr/>
        </p:nvGrpSpPr>
        <p:grpSpPr bwMode="auto">
          <a:xfrm>
            <a:off x="1257300" y="1417638"/>
            <a:ext cx="6781800" cy="2697162"/>
            <a:chOff x="838200" y="2275114"/>
            <a:chExt cx="8001000" cy="3592286"/>
          </a:xfrm>
        </p:grpSpPr>
        <p:pic>
          <p:nvPicPr>
            <p:cNvPr id="71684" name="Picture 2" descr="http://t1.gstatic.com/images?q=tbn:ANd9GcRu860TD0fQPfT5yKczZms8_K4W2HEoaqYtpU1NNSB7krnJz-r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00086"/>
              <a:ext cx="7153275" cy="320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838200" y="2286226"/>
              <a:ext cx="3276600" cy="3581174"/>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3429000" y="2275114"/>
              <a:ext cx="2895600" cy="3581174"/>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p:cNvSpPr/>
            <p:nvPr/>
          </p:nvSpPr>
          <p:spPr>
            <a:xfrm>
              <a:off x="5562600" y="2286226"/>
              <a:ext cx="3276600" cy="3581174"/>
            </a:xfrm>
            <a:prstGeom prst="ellipse">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Tree>
    <p:extLst>
      <p:ext uri="{BB962C8B-B14F-4D97-AF65-F5344CB8AC3E}">
        <p14:creationId xmlns:p14="http://schemas.microsoft.com/office/powerpoint/2010/main" val="32079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868362"/>
          </a:xfrm>
        </p:spPr>
        <p:txBody>
          <a:bodyPr/>
          <a:lstStyle/>
          <a:p>
            <a:r>
              <a:rPr lang="en-US" dirty="0" smtClean="0"/>
              <a:t>Practice</a:t>
            </a:r>
            <a:endParaRPr lang="en-US" dirty="0"/>
          </a:p>
        </p:txBody>
      </p:sp>
      <p:sp>
        <p:nvSpPr>
          <p:cNvPr id="3" name="Content Placeholder 2"/>
          <p:cNvSpPr>
            <a:spLocks noGrp="1"/>
          </p:cNvSpPr>
          <p:nvPr>
            <p:ph idx="1"/>
          </p:nvPr>
        </p:nvSpPr>
        <p:spPr>
          <a:xfrm>
            <a:off x="1828800" y="1143000"/>
            <a:ext cx="7086600" cy="5410200"/>
          </a:xfrm>
        </p:spPr>
        <p:txBody>
          <a:bodyPr>
            <a:normAutofit lnSpcReduction="10000"/>
          </a:bodyPr>
          <a:lstStyle/>
          <a:p>
            <a:r>
              <a:rPr lang="en-US" dirty="0" smtClean="0"/>
              <a:t>Complete the Bonding Basics practice.</a:t>
            </a:r>
          </a:p>
          <a:p>
            <a:r>
              <a:rPr lang="en-US" dirty="0" smtClean="0"/>
              <a:t>Section A: Complete the chart using your periodic table and notes.</a:t>
            </a:r>
          </a:p>
          <a:p>
            <a:r>
              <a:rPr lang="en-US" dirty="0" smtClean="0"/>
              <a:t>Answer the questions, using notes.</a:t>
            </a:r>
          </a:p>
          <a:p>
            <a:r>
              <a:rPr lang="en-US" dirty="0" smtClean="0"/>
              <a:t>Diagram the samples B1 thru B6</a:t>
            </a:r>
          </a:p>
          <a:p>
            <a:r>
              <a:rPr lang="en-US" dirty="0" smtClean="0"/>
              <a:t>Complete Section C, answer the questions and diagram examples C1 thru C6.</a:t>
            </a:r>
          </a:p>
          <a:p>
            <a:r>
              <a:rPr lang="en-US" dirty="0" smtClean="0"/>
              <a:t>When complete, answer the questions on the Bonding Concepts follow up worksheet.</a:t>
            </a:r>
          </a:p>
        </p:txBody>
      </p:sp>
    </p:spTree>
    <p:extLst>
      <p:ext uri="{BB962C8B-B14F-4D97-AF65-F5344CB8AC3E}">
        <p14:creationId xmlns:p14="http://schemas.microsoft.com/office/powerpoint/2010/main" val="217218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3" name="Content Placeholder 2"/>
          <p:cNvSpPr>
            <a:spLocks noGrp="1"/>
          </p:cNvSpPr>
          <p:nvPr>
            <p:ph idx="1"/>
          </p:nvPr>
        </p:nvSpPr>
        <p:spPr>
          <a:xfrm>
            <a:off x="1828800" y="1295400"/>
            <a:ext cx="7162800" cy="4830763"/>
          </a:xfrm>
        </p:spPr>
        <p:txBody>
          <a:bodyPr/>
          <a:lstStyle/>
          <a:p>
            <a:pPr marL="342900" lvl="1" indent="-342900">
              <a:buFont typeface="Arial" charset="0"/>
              <a:buChar char="•"/>
            </a:pPr>
            <a:r>
              <a:rPr lang="en-US" altLang="en-US" dirty="0" smtClean="0"/>
              <a:t>Some terms you should know and will be using this unit.</a:t>
            </a:r>
            <a:endParaRPr lang="en-US" altLang="en-US" dirty="0"/>
          </a:p>
          <a:p>
            <a:pPr marL="342900" lvl="1" indent="-342900">
              <a:buFont typeface="Arial" charset="0"/>
              <a:buChar char="•"/>
            </a:pPr>
            <a:r>
              <a:rPr lang="en-US" altLang="en-US" u="sng" dirty="0"/>
              <a:t>An </a:t>
            </a:r>
            <a:r>
              <a:rPr lang="en-US" altLang="en-US" b="1" u="sng" dirty="0">
                <a:solidFill>
                  <a:schemeClr val="bg1"/>
                </a:solidFill>
              </a:rPr>
              <a:t>atom</a:t>
            </a:r>
            <a:r>
              <a:rPr lang="en-US" altLang="en-US" u="sng" dirty="0">
                <a:solidFill>
                  <a:schemeClr val="bg1"/>
                </a:solidFill>
              </a:rPr>
              <a:t> </a:t>
            </a:r>
            <a:r>
              <a:rPr lang="en-US" altLang="en-US" u="sng" dirty="0"/>
              <a:t>is the smallest unit of matter that cannot be broken down by chemical means</a:t>
            </a:r>
            <a:r>
              <a:rPr lang="en-US" altLang="en-US" u="sng" dirty="0" smtClean="0"/>
              <a:t>.</a:t>
            </a:r>
          </a:p>
          <a:p>
            <a:pPr marL="342900" lvl="1" indent="-342900">
              <a:buFont typeface="Arial" charset="0"/>
              <a:buChar char="•"/>
            </a:pPr>
            <a:endParaRPr lang="en-US" altLang="en-US" u="sng" dirty="0"/>
          </a:p>
          <a:p>
            <a:pPr marL="342900" lvl="1" indent="-342900">
              <a:buFont typeface="Arial" charset="0"/>
              <a:buChar char="•"/>
            </a:pPr>
            <a:r>
              <a:rPr lang="en-US" altLang="en-US" u="sng" dirty="0" smtClean="0"/>
              <a:t>An </a:t>
            </a:r>
            <a:r>
              <a:rPr lang="en-US" altLang="en-US" b="1" u="sng" dirty="0">
                <a:solidFill>
                  <a:schemeClr val="bg1"/>
                </a:solidFill>
              </a:rPr>
              <a:t>element</a:t>
            </a:r>
            <a:r>
              <a:rPr lang="en-US" altLang="en-US" u="sng" dirty="0"/>
              <a:t> is any quantity of a substance that is 100% the same type of atom</a:t>
            </a:r>
            <a:r>
              <a:rPr lang="en-US" altLang="en-US" u="sng" dirty="0" smtClean="0"/>
              <a:t>. It’s a fancy way of saying “</a:t>
            </a:r>
            <a:r>
              <a:rPr lang="en-US" altLang="en-US" i="1" u="sng" dirty="0" smtClean="0"/>
              <a:t>one type of atom</a:t>
            </a:r>
            <a:r>
              <a:rPr lang="en-US" altLang="en-US" u="sng" dirty="0" smtClean="0"/>
              <a:t>”.</a:t>
            </a:r>
          </a:p>
          <a:p>
            <a:pPr marL="342900" lvl="1" indent="-342900">
              <a:buFont typeface="Arial" charset="0"/>
              <a:buChar char="•"/>
            </a:pPr>
            <a:endParaRPr lang="en-US" altLang="en-US" u="sng" dirty="0"/>
          </a:p>
          <a:p>
            <a:endParaRPr lang="en-US" dirty="0"/>
          </a:p>
        </p:txBody>
      </p:sp>
    </p:spTree>
    <p:extLst>
      <p:ext uri="{BB962C8B-B14F-4D97-AF65-F5344CB8AC3E}">
        <p14:creationId xmlns:p14="http://schemas.microsoft.com/office/powerpoint/2010/main" val="3606767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p:cNvGrpSpPr>
          <p:nvPr/>
        </p:nvGrpSpPr>
        <p:grpSpPr bwMode="auto">
          <a:xfrm rot="2245871">
            <a:off x="-6142038" y="-557213"/>
            <a:ext cx="6286501" cy="2814638"/>
            <a:chOff x="-6198705" y="5185732"/>
            <a:chExt cx="6285465" cy="2815268"/>
          </a:xfrm>
        </p:grpSpPr>
        <p:pic>
          <p:nvPicPr>
            <p:cNvPr id="32784" name="Picture 9"/>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8565" y1="62911" x2="71308" y2="85446"/>
                          <a14:foregroundMark x1="17722" y1="82629" x2="55696" y2="94836"/>
                          <a14:foregroundMark x1="54430" y1="62911" x2="32068" y2="90610"/>
                          <a14:foregroundMark x1="37131" y1="59155" x2="23629" y2="73709"/>
                          <a14:foregroundMark x1="65823" y1="70423" x2="50633" y2="92488"/>
                          <a14:foregroundMark x1="46835" y1="57746" x2="40084" y2="79343"/>
                          <a14:foregroundMark x1="27426" y1="62441" x2="33333" y2="92958"/>
                          <a14:foregroundMark x1="63291" y1="37089" x2="97890" y2="43662"/>
                          <a14:foregroundMark x1="94515" y1="37559" x2="84388" y2="51643"/>
                          <a14:foregroundMark x1="82700" y1="36150" x2="69620" y2="54930"/>
                          <a14:foregroundMark x1="72996" y1="37559" x2="70886" y2="50235"/>
                          <a14:foregroundMark x1="33333" y1="55399" x2="22363" y2="87324"/>
                          <a14:foregroundMark x1="20253" y1="59624" x2="31646" y2="92488"/>
                          <a14:foregroundMark x1="83966" y1="69484" x2="80591" y2="77465"/>
                          <a14:foregroundMark x1="81435" y1="78873" x2="67932" y2="92019"/>
                          <a14:foregroundMark x1="67511" y1="91549" x2="54008" y2="97653"/>
                        </a14:backgroundRemoval>
                      </a14:imgEffect>
                    </a14:imgLayer>
                  </a14:imgProps>
                </a:ext>
                <a:ext uri="{28A0092B-C50C-407E-A947-70E740481C1C}">
                  <a14:useLocalDpi xmlns:a14="http://schemas.microsoft.com/office/drawing/2010/main" val="0"/>
                </a:ext>
              </a:extLst>
            </a:blip>
            <a:srcRect/>
            <a:stretch>
              <a:fillRect/>
            </a:stretch>
          </p:blipFill>
          <p:spPr bwMode="auto">
            <a:xfrm rot="-1980667">
              <a:off x="-2170665" y="5185732"/>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2" name="Straight Connector 21"/>
            <p:cNvCxnSpPr/>
            <p:nvPr/>
          </p:nvCxnSpPr>
          <p:spPr>
            <a:xfrm flipH="1">
              <a:off x="-5486873" y="5253174"/>
              <a:ext cx="4115710" cy="762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371818" y="5817077"/>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457236" y="6852294"/>
              <a:ext cx="4115709"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00709" y="6580226"/>
              <a:ext cx="4114122"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122590" y="5804548"/>
              <a:ext cx="4114122" cy="762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060782" y="7236453"/>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889120" y="5347355"/>
              <a:ext cx="4115709" cy="762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287780" y="6326615"/>
              <a:ext cx="4115709"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a:grpSpLocks/>
          </p:cNvGrpSpPr>
          <p:nvPr/>
        </p:nvGrpSpPr>
        <p:grpSpPr bwMode="auto">
          <a:xfrm>
            <a:off x="-6199188" y="5186363"/>
            <a:ext cx="6286501" cy="2814637"/>
            <a:chOff x="-6198705" y="5185732"/>
            <a:chExt cx="6285465" cy="2815268"/>
          </a:xfrm>
        </p:grpSpPr>
        <p:pic>
          <p:nvPicPr>
            <p:cNvPr id="32775" name="Picture 9"/>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0" b="100000" l="0" r="100000">
                          <a14:foregroundMark x1="94937" y1="36620" x2="91561" y2="48357"/>
                          <a14:foregroundMark x1="80591" y1="38498" x2="70886" y2="48826"/>
                          <a14:foregroundMark x1="59072" y1="72770" x2="25738" y2="86385"/>
                          <a14:foregroundMark x1="29114" y1="58685" x2="56962" y2="93897"/>
                          <a14:foregroundMark x1="73418" y1="76995" x2="40506" y2="93897"/>
                          <a14:foregroundMark x1="52321" y1="62911" x2="25316" y2="67606"/>
                          <a14:foregroundMark x1="31646" y1="53052" x2="21519" y2="76526"/>
                          <a14:foregroundMark x1="23207" y1="61033" x2="21941" y2="84977"/>
                          <a14:foregroundMark x1="75949" y1="34272" x2="75527" y2="55399"/>
                        </a14:backgroundRemoval>
                      </a14:imgEffect>
                    </a14:imgLayer>
                  </a14:imgProps>
                </a:ext>
                <a:ext uri="{28A0092B-C50C-407E-A947-70E740481C1C}">
                  <a14:useLocalDpi xmlns:a14="http://schemas.microsoft.com/office/drawing/2010/main" val="0"/>
                </a:ext>
              </a:extLst>
            </a:blip>
            <a:srcRect/>
            <a:stretch>
              <a:fillRect/>
            </a:stretch>
          </p:blipFill>
          <p:spPr bwMode="auto">
            <a:xfrm rot="-1980667">
              <a:off x="-2170665" y="5185732"/>
              <a:ext cx="22574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a:off x="-5436831" y="5271476"/>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70206" y="5819286"/>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446394" y="6857744"/>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198705" y="6581457"/>
              <a:ext cx="4114122"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122518" y="5804996"/>
              <a:ext cx="4114122"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055893" y="7238829"/>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43203" y="5360396"/>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262274" y="6338515"/>
              <a:ext cx="4115710" cy="7621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772" name="Title 1"/>
          <p:cNvSpPr>
            <a:spLocks noGrp="1"/>
          </p:cNvSpPr>
          <p:nvPr>
            <p:ph type="title"/>
          </p:nvPr>
        </p:nvSpPr>
        <p:spPr>
          <a:xfrm>
            <a:off x="1828800" y="274638"/>
            <a:ext cx="6858000" cy="792162"/>
          </a:xfrm>
        </p:spPr>
        <p:txBody>
          <a:bodyPr/>
          <a:lstStyle/>
          <a:p>
            <a:r>
              <a:rPr lang="en-US" altLang="en-US" dirty="0" smtClean="0"/>
              <a:t>The Numbers Really Matter</a:t>
            </a:r>
          </a:p>
        </p:txBody>
      </p:sp>
      <p:sp>
        <p:nvSpPr>
          <p:cNvPr id="32773" name="Content Placeholder 2"/>
          <p:cNvSpPr>
            <a:spLocks noGrp="1"/>
          </p:cNvSpPr>
          <p:nvPr>
            <p:ph idx="1"/>
          </p:nvPr>
        </p:nvSpPr>
        <p:spPr>
          <a:xfrm>
            <a:off x="1828800" y="1066799"/>
            <a:ext cx="7086600" cy="5791201"/>
          </a:xfrm>
        </p:spPr>
        <p:txBody>
          <a:bodyPr>
            <a:normAutofit fontScale="92500" lnSpcReduction="10000"/>
          </a:bodyPr>
          <a:lstStyle/>
          <a:p>
            <a:r>
              <a:rPr lang="en-US" altLang="en-US" dirty="0" smtClean="0"/>
              <a:t>The numbers represent an atom’s proton, neutron, electron, rings, and valance electrons when it is un-bounded, electrically neutral, and stable.</a:t>
            </a:r>
          </a:p>
          <a:p>
            <a:r>
              <a:rPr lang="en-US" altLang="en-US" dirty="0" smtClean="0"/>
              <a:t>However, atoms are rarely like this, stable, in nature.</a:t>
            </a:r>
          </a:p>
          <a:p>
            <a:r>
              <a:rPr lang="en-US" altLang="en-US" dirty="0" smtClean="0"/>
              <a:t>Mainly because the electrons are always flying around at nearly the speed of light and that energy impacts other atoms that come into contact.</a:t>
            </a:r>
          </a:p>
          <a:p>
            <a:r>
              <a:rPr lang="en-US" altLang="en-US" dirty="0" smtClean="0"/>
              <a:t>But the numbers matter, so this is a perfect starting point to discuss how and why atoms interact.</a:t>
            </a:r>
          </a:p>
        </p:txBody>
      </p:sp>
    </p:spTree>
    <p:extLst>
      <p:ext uri="{BB962C8B-B14F-4D97-AF65-F5344CB8AC3E}">
        <p14:creationId xmlns:p14="http://schemas.microsoft.com/office/powerpoint/2010/main" val="2837988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repeatCount="indefinite" fill="hold" nodeType="withEffect">
                                  <p:stCondLst>
                                    <p:cond delay="0"/>
                                  </p:stCondLst>
                                  <p:endCondLst>
                                    <p:cond evt="onNext" delay="0">
                                      <p:tgtEl>
                                        <p:sldTgt/>
                                      </p:tgtEl>
                                    </p:cond>
                                  </p:endCondLst>
                                  <p:childTnLst>
                                    <p:animMotion origin="layout" path="M 0.2342 -0.04439 L 1.7092 -0.46081 " pathEditMode="relative" rAng="0" ptsTypes="AA">
                                      <p:cBhvr>
                                        <p:cTn id="6" dur="2000" fill="hold"/>
                                        <p:tgtEl>
                                          <p:spTgt spid="12"/>
                                        </p:tgtEl>
                                        <p:attrNameLst>
                                          <p:attrName>ppt_x</p:attrName>
                                          <p:attrName>ppt_y</p:attrName>
                                        </p:attrNameLst>
                                      </p:cBhvr>
                                      <p:rCtr x="73750" y="-20832"/>
                                    </p:animMotion>
                                  </p:childTnLst>
                                </p:cTn>
                              </p:par>
                              <p:par>
                                <p:cTn id="7" presetID="56" presetClass="path" presetSubtype="0" repeatCount="indefinite" fill="hold" nodeType="withEffect">
                                  <p:stCondLst>
                                    <p:cond delay="500"/>
                                  </p:stCondLst>
                                  <p:endCondLst>
                                    <p:cond evt="onNext" delay="0">
                                      <p:tgtEl>
                                        <p:sldTgt/>
                                      </p:tgtEl>
                                    </p:cond>
                                  </p:endCondLst>
                                  <p:childTnLst>
                                    <p:animMotion origin="layout" path="M 0.2342 -0.0444 L 1.70278 0.84366 " pathEditMode="relative" rAng="0" ptsTypes="AA">
                                      <p:cBhvr>
                                        <p:cTn id="8" dur="2000" fill="hold"/>
                                        <p:tgtEl>
                                          <p:spTgt spid="20"/>
                                        </p:tgtEl>
                                        <p:attrNameLst>
                                          <p:attrName>ppt_x</p:attrName>
                                          <p:attrName>ppt_y</p:attrName>
                                        </p:attrNameLst>
                                      </p:cBhvr>
                                      <p:rCtr x="73420" y="44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title"/>
          </p:nvPr>
        </p:nvSpPr>
        <p:spPr/>
        <p:txBody>
          <a:bodyPr/>
          <a:lstStyle/>
          <a:p>
            <a:r>
              <a:rPr lang="en-US" altLang="en-US" u="sng" dirty="0" smtClean="0"/>
              <a:t>The Outer Ring… </a:t>
            </a:r>
            <a:br>
              <a:rPr lang="en-US" altLang="en-US" u="sng" dirty="0" smtClean="0"/>
            </a:br>
            <a:r>
              <a:rPr lang="en-US" altLang="en-US" u="sng" dirty="0" smtClean="0"/>
              <a:t>The Valence Shell</a:t>
            </a:r>
          </a:p>
        </p:txBody>
      </p:sp>
      <p:sp>
        <p:nvSpPr>
          <p:cNvPr id="35844" name="Content Placeholder 2"/>
          <p:cNvSpPr>
            <a:spLocks noGrp="1"/>
          </p:cNvSpPr>
          <p:nvPr>
            <p:ph idx="1"/>
          </p:nvPr>
        </p:nvSpPr>
        <p:spPr>
          <a:xfrm>
            <a:off x="1828800" y="1600200"/>
            <a:ext cx="7239000" cy="4953000"/>
          </a:xfrm>
        </p:spPr>
        <p:txBody>
          <a:bodyPr>
            <a:normAutofit/>
          </a:bodyPr>
          <a:lstStyle/>
          <a:p>
            <a:r>
              <a:rPr lang="en-US" altLang="en-US" sz="2800" dirty="0" smtClean="0"/>
              <a:t>Remember, electrons are orbiting the nucleus in the region called the electron cloud... In different energy levels (orbitals)… at thousands of mph.</a:t>
            </a:r>
          </a:p>
          <a:p>
            <a:r>
              <a:rPr lang="en-US" altLang="en-US" sz="2800" u="sng" dirty="0" smtClean="0"/>
              <a:t>The outer ring, called the </a:t>
            </a:r>
            <a:r>
              <a:rPr lang="en-US" altLang="en-US" sz="2800" b="1" i="1" u="sng" dirty="0" smtClean="0">
                <a:solidFill>
                  <a:schemeClr val="bg1"/>
                </a:solidFill>
              </a:rPr>
              <a:t>valence shell,</a:t>
            </a:r>
            <a:r>
              <a:rPr lang="en-US" altLang="en-US" sz="2800" u="sng" dirty="0" smtClean="0"/>
              <a:t> </a:t>
            </a:r>
            <a:r>
              <a:rPr lang="en-US" altLang="en-US" sz="2800" dirty="0" smtClean="0"/>
              <a:t>is the important one. </a:t>
            </a:r>
          </a:p>
          <a:p>
            <a:r>
              <a:rPr lang="en-US" altLang="en-US" u="sng" dirty="0" smtClean="0"/>
              <a:t>This shows you the </a:t>
            </a:r>
            <a:r>
              <a:rPr lang="en-US" altLang="en-US" b="1" i="1" u="sng" dirty="0" smtClean="0">
                <a:solidFill>
                  <a:schemeClr val="bg1"/>
                </a:solidFill>
              </a:rPr>
              <a:t>valence shell electrons</a:t>
            </a:r>
            <a:r>
              <a:rPr lang="en-US" altLang="en-US" dirty="0" smtClean="0">
                <a:solidFill>
                  <a:schemeClr val="bg1"/>
                </a:solidFill>
              </a:rPr>
              <a:t>.</a:t>
            </a:r>
          </a:p>
          <a:p>
            <a:r>
              <a:rPr lang="en-US" altLang="en-US" u="sng" dirty="0" smtClean="0"/>
              <a:t>It’s in the valence shell where valence electrons perform bonding.</a:t>
            </a:r>
          </a:p>
        </p:txBody>
      </p:sp>
    </p:spTree>
    <p:extLst>
      <p:ext uri="{BB962C8B-B14F-4D97-AF65-F5344CB8AC3E}">
        <p14:creationId xmlns:p14="http://schemas.microsoft.com/office/powerpoint/2010/main" val="79129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688" y="15875"/>
            <a:ext cx="8229600" cy="639763"/>
          </a:xfrm>
        </p:spPr>
        <p:txBody>
          <a:bodyPr/>
          <a:lstStyle/>
          <a:p>
            <a:pPr eaLnBrk="1" hangingPunct="1"/>
            <a:r>
              <a:rPr lang="en-US" altLang="en-US" smtClean="0"/>
              <a:t>Chemical Bonds</a:t>
            </a:r>
          </a:p>
        </p:txBody>
      </p:sp>
      <p:sp>
        <p:nvSpPr>
          <p:cNvPr id="36867" name="Rectangle 3"/>
          <p:cNvSpPr>
            <a:spLocks noGrp="1" noChangeArrowheads="1"/>
          </p:cNvSpPr>
          <p:nvPr>
            <p:ph idx="1"/>
          </p:nvPr>
        </p:nvSpPr>
        <p:spPr>
          <a:xfrm>
            <a:off x="1828800" y="655638"/>
            <a:ext cx="7086600" cy="6126162"/>
          </a:xfrm>
        </p:spPr>
        <p:txBody>
          <a:bodyPr>
            <a:normAutofit/>
          </a:bodyPr>
          <a:lstStyle/>
          <a:p>
            <a:pPr eaLnBrk="1" hangingPunct="1"/>
            <a:r>
              <a:rPr lang="en-US" altLang="en-US" sz="2800" dirty="0" smtClean="0"/>
              <a:t>As stated, atoms by themselves are neutral, but unstable.</a:t>
            </a:r>
          </a:p>
          <a:p>
            <a:pPr eaLnBrk="1" hangingPunct="1"/>
            <a:r>
              <a:rPr lang="en-US" altLang="en-US" sz="2800" dirty="0" smtClean="0"/>
              <a:t>To gain stability, atoms interact with other atoms so all atoms involved end with stable valence shells.</a:t>
            </a:r>
          </a:p>
          <a:p>
            <a:pPr eaLnBrk="1" hangingPunct="1"/>
            <a:r>
              <a:rPr lang="en-US" altLang="en-US" sz="2800" dirty="0" smtClean="0"/>
              <a:t>The number 8 is special.</a:t>
            </a:r>
          </a:p>
          <a:p>
            <a:pPr lvl="1" eaLnBrk="1" hangingPunct="1"/>
            <a:r>
              <a:rPr lang="en-US" altLang="en-US" sz="2400" dirty="0" smtClean="0"/>
              <a:t>This determines what atoms will bond with what.</a:t>
            </a:r>
          </a:p>
          <a:p>
            <a:pPr eaLnBrk="1" hangingPunct="1"/>
            <a:r>
              <a:rPr lang="en-US" altLang="en-US" sz="2800" b="1" dirty="0" smtClean="0">
                <a:solidFill>
                  <a:schemeClr val="bg1"/>
                </a:solidFill>
              </a:rPr>
              <a:t>*OCTET RULE* </a:t>
            </a:r>
            <a:r>
              <a:rPr lang="en-US" altLang="en-US" sz="2800" dirty="0" smtClean="0"/>
              <a:t>(Generally speaking) </a:t>
            </a:r>
            <a:r>
              <a:rPr lang="en-US" altLang="en-US" sz="2800" u="sng" dirty="0" smtClean="0"/>
              <a:t>Atoms tend to combine with each other so that </a:t>
            </a:r>
            <a:r>
              <a:rPr lang="en-US" altLang="en-US" sz="2800" b="1" u="sng" dirty="0" smtClean="0">
                <a:solidFill>
                  <a:schemeClr val="bg1"/>
                </a:solidFill>
              </a:rPr>
              <a:t>eight</a:t>
            </a:r>
            <a:r>
              <a:rPr lang="en-US" altLang="en-US" sz="2800" u="sng" dirty="0" smtClean="0"/>
              <a:t> electrons will be in the valence shell.</a:t>
            </a:r>
          </a:p>
          <a:p>
            <a:pPr eaLnBrk="1" hangingPunct="1"/>
            <a:r>
              <a:rPr lang="en-US" altLang="en-US" sz="2800" u="sng" dirty="0" smtClean="0"/>
              <a:t>What results is a Chemical Bond: the force that holds atoms together so they can achieve eight valence electrons. </a:t>
            </a:r>
          </a:p>
        </p:txBody>
      </p:sp>
    </p:spTree>
    <p:extLst>
      <p:ext uri="{BB962C8B-B14F-4D97-AF65-F5344CB8AC3E}">
        <p14:creationId xmlns:p14="http://schemas.microsoft.com/office/powerpoint/2010/main" val="38896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500"/>
                                        <p:tgtEl>
                                          <p:spTgt spid="3686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867">
                                            <p:txEl>
                                              <p:pRg st="3" end="3"/>
                                            </p:txEl>
                                          </p:spTgt>
                                        </p:tgtEl>
                                        <p:attrNameLst>
                                          <p:attrName>style.visibility</p:attrName>
                                        </p:attrNameLst>
                                      </p:cBhvr>
                                      <p:to>
                                        <p:strVal val="visible"/>
                                      </p:to>
                                    </p:set>
                                    <p:animEffect transition="in" filter="fade">
                                      <p:cBhvr>
                                        <p:cTn id="20" dur="500"/>
                                        <p:tgtEl>
                                          <p:spTgt spid="3686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Effect transition="in" filter="fade">
                                      <p:cBhvr>
                                        <p:cTn id="23" dur="500"/>
                                        <p:tgtEl>
                                          <p:spTgt spid="3686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867">
                                            <p:txEl>
                                              <p:pRg st="5" end="5"/>
                                            </p:txEl>
                                          </p:spTgt>
                                        </p:tgtEl>
                                        <p:attrNameLst>
                                          <p:attrName>style.visibility</p:attrName>
                                        </p:attrNameLst>
                                      </p:cBhvr>
                                      <p:to>
                                        <p:strVal val="visible"/>
                                      </p:to>
                                    </p:set>
                                    <p:animEffect transition="in" filter="fade">
                                      <p:cBhvr>
                                        <p:cTn id="26" dur="500"/>
                                        <p:tgtEl>
                                          <p:spTgt spid="36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3538</Words>
  <Application>Microsoft Office PowerPoint</Application>
  <PresentationFormat>On-screen Show (4:3)</PresentationFormat>
  <Paragraphs>616</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Cambria</vt:lpstr>
      <vt:lpstr>Perpetua</vt:lpstr>
      <vt:lpstr>Segoe UI</vt:lpstr>
      <vt:lpstr>Times New Roman</vt:lpstr>
      <vt:lpstr>Verdana</vt:lpstr>
      <vt:lpstr>Wingdings</vt:lpstr>
      <vt:lpstr>Office Theme</vt:lpstr>
      <vt:lpstr>Bonding</vt:lpstr>
      <vt:lpstr>Review</vt:lpstr>
      <vt:lpstr>Atoms: Subatomic Particles</vt:lpstr>
      <vt:lpstr>Representing the Atom</vt:lpstr>
      <vt:lpstr>This Unit…</vt:lpstr>
      <vt:lpstr>Terminology </vt:lpstr>
      <vt:lpstr>The Numbers Really Matter</vt:lpstr>
      <vt:lpstr>The Outer Ring…  The Valence Shell</vt:lpstr>
      <vt:lpstr>Chemical Bonds</vt:lpstr>
      <vt:lpstr>Exception to the Octet Rule</vt:lpstr>
      <vt:lpstr>Chemical Bonds</vt:lpstr>
      <vt:lpstr>Valence electrons: Do the Bonding </vt:lpstr>
      <vt:lpstr>Types of Chemical Bonds </vt:lpstr>
      <vt:lpstr>Types of Combinations</vt:lpstr>
      <vt:lpstr>Molecules or Compounds</vt:lpstr>
      <vt:lpstr>Molecules or Compounds</vt:lpstr>
      <vt:lpstr>Ionic Bonds</vt:lpstr>
      <vt:lpstr>Ionic Compounds</vt:lpstr>
      <vt:lpstr>Forming Ions</vt:lpstr>
      <vt:lpstr>How Do You Know How Electrons Get Exchanged?</vt:lpstr>
      <vt:lpstr>Find These Elements on you Periodic Table</vt:lpstr>
      <vt:lpstr>Formation of Ions: Count the p+ &amp; e- before &amp; after the exchange…</vt:lpstr>
      <vt:lpstr>Complete this chart in your notes</vt:lpstr>
      <vt:lpstr>Forming Ions. Terms</vt:lpstr>
      <vt:lpstr>Complete this chart in your notes</vt:lpstr>
      <vt:lpstr>Formation of Ions:  Oxidation Number</vt:lpstr>
      <vt:lpstr>Oxidation Number, Continued.</vt:lpstr>
      <vt:lpstr>Complete this chart in your notes</vt:lpstr>
      <vt:lpstr>Complete this chart in your notes</vt:lpstr>
      <vt:lpstr>How Do You Show the Bond?</vt:lpstr>
      <vt:lpstr>B1: The bonding of Na with Cl</vt:lpstr>
      <vt:lpstr>B1: The bonding of Na with Cl</vt:lpstr>
      <vt:lpstr>B1: The bonding of Na with Cl</vt:lpstr>
      <vt:lpstr>B1: The bonding of Na with Cl</vt:lpstr>
      <vt:lpstr>B1: The bonding of Na with Cl</vt:lpstr>
      <vt:lpstr>B1: The bonding of Na with Cl</vt:lpstr>
      <vt:lpstr>B1: The bonding of Na with Cl</vt:lpstr>
      <vt:lpstr>B1: The bonding of Mg with F</vt:lpstr>
      <vt:lpstr>B1: The bonding of Na with Cl</vt:lpstr>
      <vt:lpstr>B1: The bonding of Na with Cl</vt:lpstr>
      <vt:lpstr>B1: The bonding of Na with Cl</vt:lpstr>
      <vt:lpstr>Example: MgI2</vt:lpstr>
      <vt:lpstr>Daigraming B2: Example: MgI2</vt:lpstr>
      <vt:lpstr>PowerPoint Presentation</vt:lpstr>
      <vt:lpstr>Ionic Bonds and Crystals</vt:lpstr>
      <vt:lpstr>Chemical Bonds, continued</vt:lpstr>
      <vt:lpstr>Poor Oxygen…</vt:lpstr>
      <vt:lpstr>How Do You Show the Covalent Bonds?</vt:lpstr>
      <vt:lpstr>Illustrate the bonding of 2H + O to make H2O</vt:lpstr>
      <vt:lpstr>C2: The bonding of 2 Hydrogen &amp; Oxygen</vt:lpstr>
      <vt:lpstr>C2: The bonding of 2 Hydrogen &amp; Oxygen</vt:lpstr>
      <vt:lpstr>C2: The bonding of 2 Hydrogen &amp; Oxygen</vt:lpstr>
      <vt:lpstr>C2: The bonding of 2 Hydrogen &amp; Oxygen</vt:lpstr>
      <vt:lpstr>C2: The bonding of 2 Hydrogen &amp; Oxygen</vt:lpstr>
      <vt:lpstr>C2: The bonding of 2 Hydrogen &amp; Oxygen</vt:lpstr>
      <vt:lpstr>Covalent Bonds &amp; Electrons</vt:lpstr>
      <vt:lpstr>Example C5: C02</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Structure</dc:title>
  <dc:subject/>
  <dc:creator>Ives, Keith</dc:creator>
  <cp:keywords/>
  <dc:description/>
  <cp:lastModifiedBy>Chiang, Kwok him</cp:lastModifiedBy>
  <cp:revision>47</cp:revision>
  <dcterms:modified xsi:type="dcterms:W3CDTF">2018-11-07T14:49:00Z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TC300054369990</vt:lpwstr>
  </property>
</Properties>
</file>